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33"/>
  </p:notesMasterIdLst>
  <p:sldIdLst>
    <p:sldId id="256" r:id="rId2"/>
    <p:sldId id="270" r:id="rId3"/>
    <p:sldId id="308" r:id="rId4"/>
    <p:sldId id="280" r:id="rId5"/>
    <p:sldId id="301" r:id="rId6"/>
    <p:sldId id="345" r:id="rId7"/>
    <p:sldId id="346" r:id="rId8"/>
    <p:sldId id="347" r:id="rId9"/>
    <p:sldId id="348" r:id="rId10"/>
    <p:sldId id="349" r:id="rId11"/>
    <p:sldId id="289" r:id="rId12"/>
    <p:sldId id="274"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9" r:id="rId27"/>
    <p:sldId id="344" r:id="rId28"/>
    <p:sldId id="340" r:id="rId29"/>
    <p:sldId id="341" r:id="rId30"/>
    <p:sldId id="342" r:id="rId31"/>
    <p:sldId id="343" r:id="rId3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66"/>
    <a:srgbClr val="234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743" autoAdjust="0"/>
  </p:normalViewPr>
  <p:slideViewPr>
    <p:cSldViewPr>
      <p:cViewPr>
        <p:scale>
          <a:sx n="104" d="100"/>
          <a:sy n="104" d="100"/>
        </p:scale>
        <p:origin x="-72" y="-72"/>
      </p:cViewPr>
      <p:guideLst>
        <p:guide orient="horz" pos="2160"/>
        <p:guide pos="2880"/>
      </p:guideLst>
    </p:cSldViewPr>
  </p:slideViewPr>
  <p:outlineViewPr>
    <p:cViewPr>
      <p:scale>
        <a:sx n="33" d="100"/>
        <a:sy n="33" d="100"/>
      </p:scale>
      <p:origin x="0" y="198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FY 2012 Prime Contracts</c:v>
                </c:pt>
              </c:strCache>
            </c:strRef>
          </c:tx>
          <c:dLbls>
            <c:dLbl>
              <c:idx val="0"/>
              <c:layout>
                <c:manualLayout>
                  <c:x val="-0.1655238062357838"/>
                  <c:y val="-8.4310500528769566E-2"/>
                </c:manualLayout>
              </c:layout>
              <c:tx>
                <c:rich>
                  <a:bodyPr/>
                  <a:lstStyle/>
                  <a:p>
                    <a:r>
                      <a:rPr lang="en-US" sz="1200" b="1" dirty="0"/>
                      <a:t>Service
53%</a:t>
                    </a:r>
                  </a:p>
                </c:rich>
              </c:tx>
              <c:showLegendKey val="0"/>
              <c:showVal val="0"/>
              <c:showCatName val="1"/>
              <c:showSerName val="0"/>
              <c:showPercent val="1"/>
              <c:showBubbleSize val="0"/>
            </c:dLbl>
            <c:dLbl>
              <c:idx val="1"/>
              <c:layout>
                <c:manualLayout>
                  <c:x val="0.20176031324625801"/>
                  <c:y val="-9.1561028307977993E-2"/>
                </c:manualLayout>
              </c:layout>
              <c:tx>
                <c:rich>
                  <a:bodyPr/>
                  <a:lstStyle/>
                  <a:p>
                    <a:r>
                      <a:rPr lang="en-US" sz="1200" b="1" dirty="0"/>
                      <a:t>Construction
35%</a:t>
                    </a:r>
                  </a:p>
                </c:rich>
              </c:tx>
              <c:showLegendKey val="0"/>
              <c:showVal val="0"/>
              <c:showCatName val="1"/>
              <c:showSerName val="0"/>
              <c:showPercent val="1"/>
              <c:showBubbleSize val="0"/>
            </c:dLbl>
            <c:dLbl>
              <c:idx val="2"/>
              <c:layout>
                <c:manualLayout>
                  <c:x val="-1.93366601460669E-2"/>
                  <c:y val="7.7440706530995468E-2"/>
                </c:manualLayout>
              </c:layout>
              <c:tx>
                <c:rich>
                  <a:bodyPr/>
                  <a:lstStyle/>
                  <a:p>
                    <a:r>
                      <a:rPr lang="en-US" sz="1200" b="1" dirty="0"/>
                      <a:t>Research, Dev, Tech &amp; Eval
0%</a:t>
                    </a:r>
                  </a:p>
                </c:rich>
              </c:tx>
              <c:showLegendKey val="0"/>
              <c:showVal val="0"/>
              <c:showCatName val="1"/>
              <c:showSerName val="0"/>
              <c:showPercent val="1"/>
              <c:showBubbleSize val="0"/>
            </c:dLbl>
            <c:dLbl>
              <c:idx val="3"/>
              <c:layout>
                <c:manualLayout>
                  <c:x val="9.7901743943478503E-2"/>
                  <c:y val="0.1603389273308429"/>
                </c:manualLayout>
              </c:layout>
              <c:tx>
                <c:rich>
                  <a:bodyPr/>
                  <a:lstStyle/>
                  <a:p>
                    <a:r>
                      <a:rPr lang="en-US" sz="1200" b="1" dirty="0"/>
                      <a:t>Supply &amp; Equipment
12%</a:t>
                    </a:r>
                  </a:p>
                </c:rich>
              </c:tx>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Sheet1!$A$2:$A$5</c:f>
              <c:strCache>
                <c:ptCount val="4"/>
                <c:pt idx="0">
                  <c:v>Service</c:v>
                </c:pt>
                <c:pt idx="1">
                  <c:v>Construction</c:v>
                </c:pt>
                <c:pt idx="2">
                  <c:v>Research, Dev, Test &amp; Eval</c:v>
                </c:pt>
                <c:pt idx="3">
                  <c:v>Supply &amp; Equipment</c:v>
                </c:pt>
              </c:strCache>
            </c:strRef>
          </c:cat>
          <c:val>
            <c:numRef>
              <c:f>Sheet1!$B$2:$B$5</c:f>
              <c:numCache>
                <c:formatCode>"$"#,##0.00</c:formatCode>
                <c:ptCount val="4"/>
                <c:pt idx="0">
                  <c:v>1824111982</c:v>
                </c:pt>
                <c:pt idx="1">
                  <c:v>1187943041</c:v>
                </c:pt>
                <c:pt idx="2">
                  <c:v>10485144</c:v>
                </c:pt>
                <c:pt idx="3">
                  <c:v>402701511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CFEC3-ED49-4551-BC1C-C5ACABDC9A5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DDE79F1-1C30-4F42-98C2-0659847A5DAD}">
      <dgm:prSet phldrT="[Text]" custT="1"/>
      <dgm:spPr>
        <a:ln>
          <a:solidFill>
            <a:schemeClr val="tx1"/>
          </a:solidFill>
        </a:ln>
      </dgm:spPr>
      <dgm:t>
        <a:bodyPr/>
        <a:lstStyle/>
        <a:p>
          <a:r>
            <a:rPr lang="en-US" sz="1400" dirty="0" smtClean="0"/>
            <a:t>Identify Issues, problems and opportunities</a:t>
          </a:r>
        </a:p>
      </dgm:t>
    </dgm:pt>
    <dgm:pt modelId="{3E8B1608-62BC-4699-BF1E-4928BBF7EF6B}" type="parTrans" cxnId="{65AE9A03-A814-46FB-8E1A-237AE7C999B0}">
      <dgm:prSet/>
      <dgm:spPr/>
      <dgm:t>
        <a:bodyPr/>
        <a:lstStyle/>
        <a:p>
          <a:endParaRPr lang="en-US"/>
        </a:p>
      </dgm:t>
    </dgm:pt>
    <dgm:pt modelId="{05797043-F11A-4246-B30F-110D912CF16F}" type="sibTrans" cxnId="{65AE9A03-A814-46FB-8E1A-237AE7C999B0}">
      <dgm:prSet/>
      <dgm:spPr/>
      <dgm:t>
        <a:bodyPr/>
        <a:lstStyle/>
        <a:p>
          <a:endParaRPr lang="en-US"/>
        </a:p>
      </dgm:t>
    </dgm:pt>
    <dgm:pt modelId="{A1A7519E-78E4-43AB-9758-BE5AF823A7C9}">
      <dgm:prSet phldrT="[Text]" custT="1"/>
      <dgm:spPr/>
      <dgm:t>
        <a:bodyPr/>
        <a:lstStyle/>
        <a:p>
          <a:r>
            <a:rPr lang="en-US" sz="1400" dirty="0" smtClean="0"/>
            <a:t>By Commanders, Commissioners, communities, educators or state agencies</a:t>
          </a:r>
          <a:endParaRPr lang="en-US" sz="1400" dirty="0"/>
        </a:p>
      </dgm:t>
    </dgm:pt>
    <dgm:pt modelId="{3DB6C336-3824-458E-BF1D-350FC7427D6E}" type="parTrans" cxnId="{3E61E48F-2A8E-4121-B149-BEBF1D56A65F}">
      <dgm:prSet/>
      <dgm:spPr/>
      <dgm:t>
        <a:bodyPr/>
        <a:lstStyle/>
        <a:p>
          <a:endParaRPr lang="en-US"/>
        </a:p>
      </dgm:t>
    </dgm:pt>
    <dgm:pt modelId="{2F975AFE-4F25-460E-965D-66542B330D97}" type="sibTrans" cxnId="{3E61E48F-2A8E-4121-B149-BEBF1D56A65F}">
      <dgm:prSet/>
      <dgm:spPr/>
      <dgm:t>
        <a:bodyPr/>
        <a:lstStyle/>
        <a:p>
          <a:endParaRPr lang="en-US"/>
        </a:p>
      </dgm:t>
    </dgm:pt>
    <dgm:pt modelId="{EFFECD4B-88CB-44E8-AA3C-4B7B94A1F567}">
      <dgm:prSet phldrT="[Text]" custT="1"/>
      <dgm:spPr>
        <a:ln>
          <a:solidFill>
            <a:srgbClr val="000000"/>
          </a:solidFill>
        </a:ln>
      </dgm:spPr>
      <dgm:t>
        <a:bodyPr/>
        <a:lstStyle/>
        <a:p>
          <a:r>
            <a:rPr lang="en-US" sz="1400" dirty="0" smtClean="0"/>
            <a:t>Military Affairs Commission Quarterly Meetings</a:t>
          </a:r>
          <a:endParaRPr lang="en-US" sz="1400" dirty="0"/>
        </a:p>
      </dgm:t>
    </dgm:pt>
    <dgm:pt modelId="{421F7794-6C37-4EAD-A253-00A28C802BF7}" type="parTrans" cxnId="{F0FF9BD7-E725-437C-87E2-E4B8B3A7FAB3}">
      <dgm:prSet/>
      <dgm:spPr/>
      <dgm:t>
        <a:bodyPr/>
        <a:lstStyle/>
        <a:p>
          <a:endParaRPr lang="en-US"/>
        </a:p>
      </dgm:t>
    </dgm:pt>
    <dgm:pt modelId="{170E77D3-6A44-46DC-A5B0-7F5CA9E97148}" type="sibTrans" cxnId="{F0FF9BD7-E725-437C-87E2-E4B8B3A7FAB3}">
      <dgm:prSet/>
      <dgm:spPr/>
      <dgm:t>
        <a:bodyPr/>
        <a:lstStyle/>
        <a:p>
          <a:endParaRPr lang="en-US"/>
        </a:p>
      </dgm:t>
    </dgm:pt>
    <dgm:pt modelId="{E5081CBB-4E36-44CF-9F46-A19A8EB5121C}">
      <dgm:prSet phldrT="[Text]" custT="1"/>
      <dgm:spPr>
        <a:ln>
          <a:solidFill>
            <a:srgbClr val="000000"/>
          </a:solidFill>
        </a:ln>
      </dgm:spPr>
      <dgm:t>
        <a:bodyPr/>
        <a:lstStyle/>
        <a:p>
          <a:r>
            <a:rPr lang="en-US" sz="1400" dirty="0" smtClean="0"/>
            <a:t>Committees</a:t>
          </a:r>
          <a:endParaRPr lang="en-US" sz="1400" dirty="0"/>
        </a:p>
      </dgm:t>
    </dgm:pt>
    <dgm:pt modelId="{CD0052A2-CB3B-4C38-9080-19424C246C8A}" type="parTrans" cxnId="{ABA4A06D-3BF5-4A49-A381-A4F301E4FFF3}">
      <dgm:prSet/>
      <dgm:spPr/>
      <dgm:t>
        <a:bodyPr/>
        <a:lstStyle/>
        <a:p>
          <a:endParaRPr lang="en-US"/>
        </a:p>
      </dgm:t>
    </dgm:pt>
    <dgm:pt modelId="{553A4359-59D2-4D4D-B121-9452A2EA73C7}" type="sibTrans" cxnId="{ABA4A06D-3BF5-4A49-A381-A4F301E4FFF3}">
      <dgm:prSet/>
      <dgm:spPr/>
      <dgm:t>
        <a:bodyPr/>
        <a:lstStyle/>
        <a:p>
          <a:endParaRPr lang="en-US"/>
        </a:p>
      </dgm:t>
    </dgm:pt>
    <dgm:pt modelId="{0E67EFDA-2796-4E1B-B786-D9D098361176}">
      <dgm:prSet phldrT="[Text]" custT="1"/>
      <dgm:spPr/>
      <dgm:t>
        <a:bodyPr/>
        <a:lstStyle/>
        <a:p>
          <a:r>
            <a:rPr lang="en-US" sz="1400" dirty="0" smtClean="0"/>
            <a:t>Frame the issue</a:t>
          </a:r>
          <a:endParaRPr lang="en-US" sz="900" dirty="0"/>
        </a:p>
      </dgm:t>
    </dgm:pt>
    <dgm:pt modelId="{63994A4E-16BA-4D0F-AE19-4B9D7F7F6896}" type="parTrans" cxnId="{F0DBB8CC-15BC-4246-ADBB-DD50E5C69FBE}">
      <dgm:prSet/>
      <dgm:spPr/>
      <dgm:t>
        <a:bodyPr/>
        <a:lstStyle/>
        <a:p>
          <a:endParaRPr lang="en-US"/>
        </a:p>
      </dgm:t>
    </dgm:pt>
    <dgm:pt modelId="{4071A673-CD12-423A-90C6-0429FC50D950}" type="sibTrans" cxnId="{F0DBB8CC-15BC-4246-ADBB-DD50E5C69FBE}">
      <dgm:prSet/>
      <dgm:spPr/>
      <dgm:t>
        <a:bodyPr/>
        <a:lstStyle/>
        <a:p>
          <a:endParaRPr lang="en-US"/>
        </a:p>
      </dgm:t>
    </dgm:pt>
    <dgm:pt modelId="{47A98E63-7A3B-4AF6-A094-572E5C6268DB}">
      <dgm:prSet phldrT="[Text]" custT="1"/>
      <dgm:spPr/>
      <dgm:t>
        <a:bodyPr/>
        <a:lstStyle/>
        <a:p>
          <a:r>
            <a:rPr lang="en-US" sz="1400" dirty="0" smtClean="0"/>
            <a:t>Involve SMEs</a:t>
          </a:r>
          <a:endParaRPr lang="en-US" sz="1400" dirty="0"/>
        </a:p>
      </dgm:t>
    </dgm:pt>
    <dgm:pt modelId="{03CBA345-8E6F-4B09-9DCC-1F481114DFE7}" type="parTrans" cxnId="{E906CFBF-8645-4858-9950-6DF5956F24AE}">
      <dgm:prSet/>
      <dgm:spPr/>
      <dgm:t>
        <a:bodyPr/>
        <a:lstStyle/>
        <a:p>
          <a:endParaRPr lang="en-US"/>
        </a:p>
      </dgm:t>
    </dgm:pt>
    <dgm:pt modelId="{3EC3E3A6-DAE8-4B11-A856-B771A1888D36}" type="sibTrans" cxnId="{E906CFBF-8645-4858-9950-6DF5956F24AE}">
      <dgm:prSet/>
      <dgm:spPr/>
      <dgm:t>
        <a:bodyPr/>
        <a:lstStyle/>
        <a:p>
          <a:endParaRPr lang="en-US"/>
        </a:p>
      </dgm:t>
    </dgm:pt>
    <dgm:pt modelId="{57325B36-1B5B-4309-AA79-BFB66E037179}">
      <dgm:prSet phldrT="[Text]" custT="1"/>
      <dgm:spPr/>
      <dgm:t>
        <a:bodyPr/>
        <a:lstStyle/>
        <a:p>
          <a:r>
            <a:rPr lang="en-US" sz="1400" dirty="0" smtClean="0"/>
            <a:t>Develop recommendations &amp;    receive Commission approval</a:t>
          </a:r>
          <a:endParaRPr lang="en-US" sz="1400" dirty="0"/>
        </a:p>
      </dgm:t>
    </dgm:pt>
    <dgm:pt modelId="{F769BC76-2FB8-4114-AA5A-657FA96A5E2C}" type="parTrans" cxnId="{73580580-EC4A-402B-A6FD-223468EE3E8C}">
      <dgm:prSet/>
      <dgm:spPr/>
      <dgm:t>
        <a:bodyPr/>
        <a:lstStyle/>
        <a:p>
          <a:endParaRPr lang="en-US"/>
        </a:p>
      </dgm:t>
    </dgm:pt>
    <dgm:pt modelId="{46C1F8B4-E49E-41E1-9808-DC4B64518F91}" type="sibTrans" cxnId="{73580580-EC4A-402B-A6FD-223468EE3E8C}">
      <dgm:prSet/>
      <dgm:spPr/>
      <dgm:t>
        <a:bodyPr/>
        <a:lstStyle/>
        <a:p>
          <a:endParaRPr lang="en-US"/>
        </a:p>
      </dgm:t>
    </dgm:pt>
    <dgm:pt modelId="{2C83504A-27AB-4E0A-9D8B-F1AD784001BF}">
      <dgm:prSet phldrT="[Text]" custT="1"/>
      <dgm:spPr>
        <a:solidFill>
          <a:schemeClr val="accent1"/>
        </a:solidFill>
        <a:ln>
          <a:solidFill>
            <a:srgbClr val="000000"/>
          </a:solidFill>
        </a:ln>
      </dgm:spPr>
      <dgm:t>
        <a:bodyPr/>
        <a:lstStyle/>
        <a:p>
          <a:r>
            <a:rPr lang="en-US" sz="1400" dirty="0" smtClean="0"/>
            <a:t>Report to the Governor and General Assembly</a:t>
          </a:r>
          <a:endParaRPr lang="en-US" sz="1400" dirty="0"/>
        </a:p>
      </dgm:t>
    </dgm:pt>
    <dgm:pt modelId="{B1D65397-358C-4161-8DDF-FD052F9571F4}" type="parTrans" cxnId="{5F75D03F-0FF6-4C1A-AE01-E8F0F87D54A9}">
      <dgm:prSet/>
      <dgm:spPr/>
      <dgm:t>
        <a:bodyPr/>
        <a:lstStyle/>
        <a:p>
          <a:endParaRPr lang="en-US"/>
        </a:p>
      </dgm:t>
    </dgm:pt>
    <dgm:pt modelId="{BC69E459-44F4-41B1-8D0C-28A92764F093}" type="sibTrans" cxnId="{5F75D03F-0FF6-4C1A-AE01-E8F0F87D54A9}">
      <dgm:prSet/>
      <dgm:spPr/>
      <dgm:t>
        <a:bodyPr/>
        <a:lstStyle/>
        <a:p>
          <a:endParaRPr lang="en-US"/>
        </a:p>
      </dgm:t>
    </dgm:pt>
    <dgm:pt modelId="{EF4357EE-40C9-4088-AA1F-85672F63BA8D}">
      <dgm:prSet phldrT="[Text]" custT="1"/>
      <dgm:spPr/>
      <dgm:t>
        <a:bodyPr/>
        <a:lstStyle/>
        <a:p>
          <a:r>
            <a:rPr lang="en-US" sz="1400" dirty="0" smtClean="0"/>
            <a:t>State Agencies</a:t>
          </a:r>
          <a:endParaRPr lang="en-US" sz="1400" dirty="0"/>
        </a:p>
      </dgm:t>
    </dgm:pt>
    <dgm:pt modelId="{4456D852-903B-4044-89E3-2DC7B0A8D6E5}" type="parTrans" cxnId="{0551E40D-B086-4E38-8ED4-8977ADEB66A5}">
      <dgm:prSet/>
      <dgm:spPr/>
      <dgm:t>
        <a:bodyPr/>
        <a:lstStyle/>
        <a:p>
          <a:endParaRPr lang="en-US"/>
        </a:p>
      </dgm:t>
    </dgm:pt>
    <dgm:pt modelId="{E05656AE-2FF4-4094-A71F-60FEBD94F7C6}" type="sibTrans" cxnId="{0551E40D-B086-4E38-8ED4-8977ADEB66A5}">
      <dgm:prSet/>
      <dgm:spPr/>
      <dgm:t>
        <a:bodyPr/>
        <a:lstStyle/>
        <a:p>
          <a:endParaRPr lang="en-US"/>
        </a:p>
      </dgm:t>
    </dgm:pt>
    <dgm:pt modelId="{FBB9E438-807A-4D2F-A676-B402610CF373}">
      <dgm:prSet phldrT="[Text]" custT="1"/>
      <dgm:spPr/>
      <dgm:t>
        <a:bodyPr/>
        <a:lstStyle/>
        <a:p>
          <a:r>
            <a:rPr lang="en-US" sz="1400" dirty="0" smtClean="0"/>
            <a:t>Commander’s Council</a:t>
          </a:r>
          <a:endParaRPr lang="en-US" sz="1400" dirty="0"/>
        </a:p>
      </dgm:t>
    </dgm:pt>
    <dgm:pt modelId="{0E8AC6F8-7F13-455C-A561-5438E275C4E2}" type="parTrans" cxnId="{68B26E00-DF53-4938-8710-4C1EED61239F}">
      <dgm:prSet/>
      <dgm:spPr/>
      <dgm:t>
        <a:bodyPr/>
        <a:lstStyle/>
        <a:p>
          <a:endParaRPr lang="en-US"/>
        </a:p>
      </dgm:t>
    </dgm:pt>
    <dgm:pt modelId="{CEE5958B-6D19-4BD3-8E9D-5CE37294E7A1}" type="sibTrans" cxnId="{68B26E00-DF53-4938-8710-4C1EED61239F}">
      <dgm:prSet/>
      <dgm:spPr/>
      <dgm:t>
        <a:bodyPr/>
        <a:lstStyle/>
        <a:p>
          <a:endParaRPr lang="en-US"/>
        </a:p>
      </dgm:t>
    </dgm:pt>
    <dgm:pt modelId="{C5EAF798-9AFC-43B6-BE7E-54DBD55FF499}">
      <dgm:prSet/>
      <dgm:spPr/>
      <dgm:t>
        <a:bodyPr/>
        <a:lstStyle/>
        <a:p>
          <a:r>
            <a:rPr lang="en-US" dirty="0" smtClean="0"/>
            <a:t>Recommendations</a:t>
          </a:r>
          <a:endParaRPr lang="en-US" dirty="0"/>
        </a:p>
      </dgm:t>
    </dgm:pt>
    <dgm:pt modelId="{136666A8-9EDC-4157-9622-B07BEE45F295}" type="parTrans" cxnId="{2D127FE4-FC94-4AAB-AB06-C68BA5D785BF}">
      <dgm:prSet/>
      <dgm:spPr/>
      <dgm:t>
        <a:bodyPr/>
        <a:lstStyle/>
        <a:p>
          <a:endParaRPr lang="en-US"/>
        </a:p>
      </dgm:t>
    </dgm:pt>
    <dgm:pt modelId="{09E055B7-0C42-413C-B4C8-B835C26B5923}" type="sibTrans" cxnId="{2D127FE4-FC94-4AAB-AB06-C68BA5D785BF}">
      <dgm:prSet/>
      <dgm:spPr/>
      <dgm:t>
        <a:bodyPr/>
        <a:lstStyle/>
        <a:p>
          <a:endParaRPr lang="en-US"/>
        </a:p>
      </dgm:t>
    </dgm:pt>
    <dgm:pt modelId="{558DA482-3254-4C31-A1D9-285EBB1C3864}">
      <dgm:prSet/>
      <dgm:spPr/>
      <dgm:t>
        <a:bodyPr/>
        <a:lstStyle/>
        <a:p>
          <a:r>
            <a:rPr lang="en-US" dirty="0" smtClean="0"/>
            <a:t>Impact to the State</a:t>
          </a:r>
          <a:endParaRPr lang="en-US" dirty="0"/>
        </a:p>
      </dgm:t>
    </dgm:pt>
    <dgm:pt modelId="{9F55B5A9-F1BC-4C42-8BDE-6FCCB73E1D57}" type="parTrans" cxnId="{4EFC9E87-F099-4489-B379-9AAE64B5EE15}">
      <dgm:prSet/>
      <dgm:spPr/>
      <dgm:t>
        <a:bodyPr/>
        <a:lstStyle/>
        <a:p>
          <a:endParaRPr lang="en-US"/>
        </a:p>
      </dgm:t>
    </dgm:pt>
    <dgm:pt modelId="{4752CA7F-3FD9-40CD-B702-AD54EE958983}" type="sibTrans" cxnId="{4EFC9E87-F099-4489-B379-9AAE64B5EE15}">
      <dgm:prSet/>
      <dgm:spPr/>
      <dgm:t>
        <a:bodyPr/>
        <a:lstStyle/>
        <a:p>
          <a:endParaRPr lang="en-US"/>
        </a:p>
      </dgm:t>
    </dgm:pt>
    <dgm:pt modelId="{E9816744-D53C-4AB2-8267-B0D974F3C5A8}">
      <dgm:prSet/>
      <dgm:spPr/>
      <dgm:t>
        <a:bodyPr/>
        <a:lstStyle/>
        <a:p>
          <a:r>
            <a:rPr lang="en-US" dirty="0" smtClean="0"/>
            <a:t>Options, Course of Action and Solutions</a:t>
          </a:r>
          <a:endParaRPr lang="en-US" dirty="0"/>
        </a:p>
      </dgm:t>
    </dgm:pt>
    <dgm:pt modelId="{E4F8D48B-6F5E-46BD-828E-AFE30552BE92}" type="parTrans" cxnId="{64BB17F5-F2D7-4000-9368-E5F63C19148E}">
      <dgm:prSet/>
      <dgm:spPr/>
      <dgm:t>
        <a:bodyPr/>
        <a:lstStyle/>
        <a:p>
          <a:endParaRPr lang="en-US"/>
        </a:p>
      </dgm:t>
    </dgm:pt>
    <dgm:pt modelId="{37B45078-F98D-4382-AEFE-FF988973027E}" type="sibTrans" cxnId="{64BB17F5-F2D7-4000-9368-E5F63C19148E}">
      <dgm:prSet/>
      <dgm:spPr/>
      <dgm:t>
        <a:bodyPr/>
        <a:lstStyle/>
        <a:p>
          <a:endParaRPr lang="en-US"/>
        </a:p>
      </dgm:t>
    </dgm:pt>
    <dgm:pt modelId="{8AA88BFE-436C-4C75-9D62-6EDC9692D7AB}">
      <dgm:prSet phldrT="[Text]" custT="1"/>
      <dgm:spPr/>
      <dgm:t>
        <a:bodyPr/>
        <a:lstStyle/>
        <a:p>
          <a:r>
            <a:rPr lang="en-US" sz="1400" dirty="0" smtClean="0"/>
            <a:t>DOD Requirements</a:t>
          </a:r>
          <a:endParaRPr lang="en-US" sz="1400" dirty="0"/>
        </a:p>
      </dgm:t>
    </dgm:pt>
    <dgm:pt modelId="{166CD9DB-F68E-42B9-968D-4B313EDD2328}" type="parTrans" cxnId="{E0B20563-7859-4DD9-845F-BEA36AF895F5}">
      <dgm:prSet/>
      <dgm:spPr/>
      <dgm:t>
        <a:bodyPr/>
        <a:lstStyle/>
        <a:p>
          <a:endParaRPr lang="en-US"/>
        </a:p>
      </dgm:t>
    </dgm:pt>
    <dgm:pt modelId="{3DFE801C-D4F2-4633-97E4-BBE2CE2C01A6}" type="sibTrans" cxnId="{E0B20563-7859-4DD9-845F-BEA36AF895F5}">
      <dgm:prSet/>
      <dgm:spPr/>
      <dgm:t>
        <a:bodyPr/>
        <a:lstStyle/>
        <a:p>
          <a:endParaRPr lang="en-US"/>
        </a:p>
      </dgm:t>
    </dgm:pt>
    <dgm:pt modelId="{01B71D84-0250-4442-8274-CF5211EE033A}">
      <dgm:prSet phldrT="[Text]" custT="1"/>
      <dgm:spPr/>
      <dgm:t>
        <a:bodyPr/>
        <a:lstStyle/>
        <a:p>
          <a:endParaRPr lang="en-US" sz="1400" dirty="0"/>
        </a:p>
      </dgm:t>
    </dgm:pt>
    <dgm:pt modelId="{9C79392E-40C2-40F6-82FB-D557E82CB89C}" type="parTrans" cxnId="{1869E371-47AC-4432-A029-D7A38F08A564}">
      <dgm:prSet/>
      <dgm:spPr/>
      <dgm:t>
        <a:bodyPr/>
        <a:lstStyle/>
        <a:p>
          <a:endParaRPr lang="en-US"/>
        </a:p>
      </dgm:t>
    </dgm:pt>
    <dgm:pt modelId="{E5DBAAB9-28A2-4BD4-AAD3-5DD0AA6B96FF}" type="sibTrans" cxnId="{1869E371-47AC-4432-A029-D7A38F08A564}">
      <dgm:prSet/>
      <dgm:spPr/>
      <dgm:t>
        <a:bodyPr/>
        <a:lstStyle/>
        <a:p>
          <a:endParaRPr lang="en-US"/>
        </a:p>
      </dgm:t>
    </dgm:pt>
    <dgm:pt modelId="{8EA95B3A-9AC0-4B8B-BB91-1EEAC7C148B8}">
      <dgm:prSet phldrT="[Text]" custT="1"/>
      <dgm:spPr/>
      <dgm:t>
        <a:bodyPr/>
        <a:lstStyle/>
        <a:p>
          <a:pPr algn="l"/>
          <a:r>
            <a:rPr lang="en-US" sz="1400" dirty="0" smtClean="0"/>
            <a:t>Assess potential for mission degradation</a:t>
          </a:r>
          <a:endParaRPr lang="en-US" sz="1400" dirty="0"/>
        </a:p>
      </dgm:t>
    </dgm:pt>
    <dgm:pt modelId="{AD8D9E68-78AC-4E04-B8FA-E7634EC4353E}" type="sibTrans" cxnId="{440F857D-496F-4979-AE65-4585CBFD7DF3}">
      <dgm:prSet/>
      <dgm:spPr/>
      <dgm:t>
        <a:bodyPr/>
        <a:lstStyle/>
        <a:p>
          <a:endParaRPr lang="en-US"/>
        </a:p>
      </dgm:t>
    </dgm:pt>
    <dgm:pt modelId="{555EB844-2D91-4826-9D75-550C03D78BF3}" type="parTrans" cxnId="{440F857D-496F-4979-AE65-4585CBFD7DF3}">
      <dgm:prSet/>
      <dgm:spPr/>
      <dgm:t>
        <a:bodyPr/>
        <a:lstStyle/>
        <a:p>
          <a:endParaRPr lang="en-US"/>
        </a:p>
      </dgm:t>
    </dgm:pt>
    <dgm:pt modelId="{FE006B11-CDBE-46B4-BF86-E0DA7063AAFA}">
      <dgm:prSet phldrT="[Text]" custT="1"/>
      <dgm:spPr/>
      <dgm:t>
        <a:bodyPr/>
        <a:lstStyle/>
        <a:p>
          <a:pPr algn="l"/>
          <a:r>
            <a:rPr lang="en-US" sz="1400" dirty="0" smtClean="0"/>
            <a:t>Identify impact on Military (Training, Economy, Quality of Life</a:t>
          </a:r>
          <a:endParaRPr lang="en-US" sz="1400" dirty="0"/>
        </a:p>
      </dgm:t>
    </dgm:pt>
    <dgm:pt modelId="{DB1E8BBC-F4C9-48D0-89A4-833939297365}" type="sibTrans" cxnId="{DE2EA327-52DD-4638-A4BE-079835CF45B9}">
      <dgm:prSet/>
      <dgm:spPr/>
      <dgm:t>
        <a:bodyPr/>
        <a:lstStyle/>
        <a:p>
          <a:endParaRPr lang="en-US"/>
        </a:p>
      </dgm:t>
    </dgm:pt>
    <dgm:pt modelId="{3A71651F-9CBC-4428-8893-202AD1B92246}" type="parTrans" cxnId="{DE2EA327-52DD-4638-A4BE-079835CF45B9}">
      <dgm:prSet/>
      <dgm:spPr/>
      <dgm:t>
        <a:bodyPr/>
        <a:lstStyle/>
        <a:p>
          <a:endParaRPr lang="en-US"/>
        </a:p>
      </dgm:t>
    </dgm:pt>
    <dgm:pt modelId="{D9D5D423-0FF9-49DE-895A-EFB5A7323722}">
      <dgm:prSet phldrT="[Text]" custT="1"/>
      <dgm:spPr/>
      <dgm:t>
        <a:bodyPr/>
        <a:lstStyle/>
        <a:p>
          <a:pPr algn="l"/>
          <a:r>
            <a:rPr lang="en-US" sz="1400" dirty="0" smtClean="0"/>
            <a:t>Issues are presented and discussed</a:t>
          </a:r>
          <a:endParaRPr lang="en-US" sz="1400" dirty="0"/>
        </a:p>
      </dgm:t>
    </dgm:pt>
    <dgm:pt modelId="{54C02B99-3B54-4B75-A26A-AAAE6FBE2C0F}" type="sibTrans" cxnId="{2763D8DC-A7E4-4464-9756-FE10062EA7D7}">
      <dgm:prSet/>
      <dgm:spPr/>
      <dgm:t>
        <a:bodyPr/>
        <a:lstStyle/>
        <a:p>
          <a:endParaRPr lang="en-US"/>
        </a:p>
      </dgm:t>
    </dgm:pt>
    <dgm:pt modelId="{CE4C7083-87CF-4BDE-9E9F-E20C0D3F8D98}" type="parTrans" cxnId="{2763D8DC-A7E4-4464-9756-FE10062EA7D7}">
      <dgm:prSet/>
      <dgm:spPr/>
      <dgm:t>
        <a:bodyPr/>
        <a:lstStyle/>
        <a:p>
          <a:endParaRPr lang="en-US"/>
        </a:p>
      </dgm:t>
    </dgm:pt>
    <dgm:pt modelId="{D35400A2-2020-426B-8894-D95963D01466}" type="pres">
      <dgm:prSet presAssocID="{751CFEC3-ED49-4551-BC1C-C5ACABDC9A58}" presName="Name0" presStyleCnt="0">
        <dgm:presLayoutVars>
          <dgm:dir/>
          <dgm:animLvl val="lvl"/>
          <dgm:resizeHandles val="exact"/>
        </dgm:presLayoutVars>
      </dgm:prSet>
      <dgm:spPr/>
      <dgm:t>
        <a:bodyPr/>
        <a:lstStyle/>
        <a:p>
          <a:endParaRPr lang="en-US"/>
        </a:p>
      </dgm:t>
    </dgm:pt>
    <dgm:pt modelId="{8C91335B-E844-4DEE-AD62-A19B1B8C0550}" type="pres">
      <dgm:prSet presAssocID="{751CFEC3-ED49-4551-BC1C-C5ACABDC9A58}" presName="tSp" presStyleCnt="0"/>
      <dgm:spPr/>
    </dgm:pt>
    <dgm:pt modelId="{10A344E1-2BFF-417B-B0C3-DE9396D40CD9}" type="pres">
      <dgm:prSet presAssocID="{751CFEC3-ED49-4551-BC1C-C5ACABDC9A58}" presName="bSp" presStyleCnt="0"/>
      <dgm:spPr/>
    </dgm:pt>
    <dgm:pt modelId="{7AF2576E-A5F5-4A94-ABA6-48E34D37E273}" type="pres">
      <dgm:prSet presAssocID="{751CFEC3-ED49-4551-BC1C-C5ACABDC9A58}" presName="process" presStyleCnt="0"/>
      <dgm:spPr/>
    </dgm:pt>
    <dgm:pt modelId="{5E42206E-68CF-418C-8AD4-44CF23EB5850}" type="pres">
      <dgm:prSet presAssocID="{EDDE79F1-1C30-4F42-98C2-0659847A5DAD}" presName="composite1" presStyleCnt="0"/>
      <dgm:spPr/>
    </dgm:pt>
    <dgm:pt modelId="{1C13C3F9-E11B-4CE6-84D2-B192D7A2C8F9}" type="pres">
      <dgm:prSet presAssocID="{EDDE79F1-1C30-4F42-98C2-0659847A5DAD}" presName="dummyNode1" presStyleLbl="node1" presStyleIdx="0" presStyleCnt="4"/>
      <dgm:spPr/>
    </dgm:pt>
    <dgm:pt modelId="{2A88351C-F9C9-437A-9098-A6C800651CBB}" type="pres">
      <dgm:prSet presAssocID="{EDDE79F1-1C30-4F42-98C2-0659847A5DAD}" presName="childNode1" presStyleLbl="bgAcc1" presStyleIdx="0" presStyleCnt="4" custScaleX="1863527" custScaleY="1575888" custLinFactX="100000" custLinFactY="100000" custLinFactNeighborX="151127" custLinFactNeighborY="179226">
        <dgm:presLayoutVars>
          <dgm:bulletEnabled val="1"/>
        </dgm:presLayoutVars>
      </dgm:prSet>
      <dgm:spPr/>
      <dgm:t>
        <a:bodyPr/>
        <a:lstStyle/>
        <a:p>
          <a:endParaRPr lang="en-US"/>
        </a:p>
      </dgm:t>
    </dgm:pt>
    <dgm:pt modelId="{0C8E20F4-89D5-4A24-8195-DFA3106EF0FF}" type="pres">
      <dgm:prSet presAssocID="{EDDE79F1-1C30-4F42-98C2-0659847A5DAD}" presName="childNode1tx" presStyleLbl="bgAcc1" presStyleIdx="0" presStyleCnt="4">
        <dgm:presLayoutVars>
          <dgm:bulletEnabled val="1"/>
        </dgm:presLayoutVars>
      </dgm:prSet>
      <dgm:spPr/>
      <dgm:t>
        <a:bodyPr/>
        <a:lstStyle/>
        <a:p>
          <a:endParaRPr lang="en-US"/>
        </a:p>
      </dgm:t>
    </dgm:pt>
    <dgm:pt modelId="{138F9E7E-5348-4B66-9D94-FED909CE5B5A}" type="pres">
      <dgm:prSet presAssocID="{EDDE79F1-1C30-4F42-98C2-0659847A5DAD}" presName="parentNode1" presStyleLbl="node1" presStyleIdx="0" presStyleCnt="4" custScaleX="2000000" custScaleY="1168680" custLinFactX="100000" custLinFactY="-700000" custLinFactNeighborX="166053" custLinFactNeighborY="-785664">
        <dgm:presLayoutVars>
          <dgm:chMax val="1"/>
          <dgm:bulletEnabled val="1"/>
        </dgm:presLayoutVars>
      </dgm:prSet>
      <dgm:spPr/>
      <dgm:t>
        <a:bodyPr/>
        <a:lstStyle/>
        <a:p>
          <a:endParaRPr lang="en-US"/>
        </a:p>
      </dgm:t>
    </dgm:pt>
    <dgm:pt modelId="{DB927B91-CB0E-4C52-BCF3-BADE9249C855}" type="pres">
      <dgm:prSet presAssocID="{EDDE79F1-1C30-4F42-98C2-0659847A5DAD}" presName="connSite1" presStyleCnt="0"/>
      <dgm:spPr/>
    </dgm:pt>
    <dgm:pt modelId="{D7A289DC-EF48-40E8-9734-1CBC2DDDDE0E}" type="pres">
      <dgm:prSet presAssocID="{05797043-F11A-4246-B30F-110D912CF16F}" presName="Name9" presStyleLbl="sibTrans2D1" presStyleIdx="0" presStyleCnt="3" custAng="1025672" custScaleX="75629" custScaleY="47963" custLinFactNeighborX="-9859" custLinFactNeighborY="68102"/>
      <dgm:spPr/>
      <dgm:t>
        <a:bodyPr/>
        <a:lstStyle/>
        <a:p>
          <a:endParaRPr lang="en-US"/>
        </a:p>
      </dgm:t>
    </dgm:pt>
    <dgm:pt modelId="{8BE8C322-F44B-4C5B-A82C-AB68906E2553}" type="pres">
      <dgm:prSet presAssocID="{EFFECD4B-88CB-44E8-AA3C-4B7B94A1F567}" presName="composite2" presStyleCnt="0"/>
      <dgm:spPr/>
    </dgm:pt>
    <dgm:pt modelId="{7343332C-8452-493C-A707-51863DB7EE4F}" type="pres">
      <dgm:prSet presAssocID="{EFFECD4B-88CB-44E8-AA3C-4B7B94A1F567}" presName="dummyNode2" presStyleLbl="node1" presStyleIdx="0" presStyleCnt="4"/>
      <dgm:spPr/>
    </dgm:pt>
    <dgm:pt modelId="{803DFCE1-638F-4FB1-BC85-AA7CFED79821}" type="pres">
      <dgm:prSet presAssocID="{EFFECD4B-88CB-44E8-AA3C-4B7B94A1F567}" presName="childNode2" presStyleLbl="bgAcc1" presStyleIdx="1" presStyleCnt="4" custScaleX="1753714" custScaleY="1964789" custLinFactX="317142" custLinFactY="-500000" custLinFactNeighborX="400000" custLinFactNeighborY="-558276">
        <dgm:presLayoutVars>
          <dgm:bulletEnabled val="1"/>
        </dgm:presLayoutVars>
      </dgm:prSet>
      <dgm:spPr/>
      <dgm:t>
        <a:bodyPr/>
        <a:lstStyle/>
        <a:p>
          <a:endParaRPr lang="en-US"/>
        </a:p>
      </dgm:t>
    </dgm:pt>
    <dgm:pt modelId="{962661DB-74DC-4D79-95C2-7F69F8AE6216}" type="pres">
      <dgm:prSet presAssocID="{EFFECD4B-88CB-44E8-AA3C-4B7B94A1F567}" presName="childNode2tx" presStyleLbl="bgAcc1" presStyleIdx="1" presStyleCnt="4">
        <dgm:presLayoutVars>
          <dgm:bulletEnabled val="1"/>
        </dgm:presLayoutVars>
      </dgm:prSet>
      <dgm:spPr/>
      <dgm:t>
        <a:bodyPr/>
        <a:lstStyle/>
        <a:p>
          <a:endParaRPr lang="en-US"/>
        </a:p>
      </dgm:t>
    </dgm:pt>
    <dgm:pt modelId="{9D999322-6D4A-447B-AFCE-1F354F9CEFC1}" type="pres">
      <dgm:prSet presAssocID="{EFFECD4B-88CB-44E8-AA3C-4B7B94A1F567}" presName="parentNode2" presStyleLbl="node1" presStyleIdx="1" presStyleCnt="4" custScaleX="2000000" custScaleY="1047057" custLinFactX="399111" custLinFactY="-2190491" custLinFactNeighborX="400000" custLinFactNeighborY="-2200000">
        <dgm:presLayoutVars>
          <dgm:chMax val="0"/>
          <dgm:bulletEnabled val="1"/>
        </dgm:presLayoutVars>
      </dgm:prSet>
      <dgm:spPr/>
      <dgm:t>
        <a:bodyPr/>
        <a:lstStyle/>
        <a:p>
          <a:endParaRPr lang="en-US"/>
        </a:p>
      </dgm:t>
    </dgm:pt>
    <dgm:pt modelId="{9C4BCBC2-B1F2-4BC5-898A-1B6008E733D1}" type="pres">
      <dgm:prSet presAssocID="{EFFECD4B-88CB-44E8-AA3C-4B7B94A1F567}" presName="connSite2" presStyleCnt="0"/>
      <dgm:spPr/>
    </dgm:pt>
    <dgm:pt modelId="{474CF327-6557-44D9-9C8D-E4C8D3DE29BC}" type="pres">
      <dgm:prSet presAssocID="{170E77D3-6A44-46DC-A5B0-7F5CA9E97148}" presName="Name18" presStyleLbl="sibTrans2D1" presStyleIdx="1" presStyleCnt="3" custAng="1405579" custFlipVert="0" custFlipHor="1" custScaleX="1865" custScaleY="1399" custLinFactNeighborX="-17107" custLinFactNeighborY="19672"/>
      <dgm:spPr/>
      <dgm:t>
        <a:bodyPr/>
        <a:lstStyle/>
        <a:p>
          <a:endParaRPr lang="en-US"/>
        </a:p>
      </dgm:t>
    </dgm:pt>
    <dgm:pt modelId="{6AFB163C-D8E6-42AD-8A68-2C9BD30C2A9C}" type="pres">
      <dgm:prSet presAssocID="{E5081CBB-4E36-44CF-9F46-A19A8EB5121C}" presName="composite1" presStyleCnt="0"/>
      <dgm:spPr/>
    </dgm:pt>
    <dgm:pt modelId="{B4B8A7A0-FD86-4D48-9C56-340F517A36E9}" type="pres">
      <dgm:prSet presAssocID="{E5081CBB-4E36-44CF-9F46-A19A8EB5121C}" presName="dummyNode1" presStyleLbl="node1" presStyleIdx="1" presStyleCnt="4"/>
      <dgm:spPr/>
    </dgm:pt>
    <dgm:pt modelId="{D2A91F94-911F-4126-BA0F-AD810905D70B}" type="pres">
      <dgm:prSet presAssocID="{E5081CBB-4E36-44CF-9F46-A19A8EB5121C}" presName="childNode1" presStyleLbl="bgAcc1" presStyleIdx="2" presStyleCnt="4" custScaleX="1768837" custScaleY="1516750" custLinFactX="-400000" custLinFactY="619054" custLinFactNeighborX="-464397" custLinFactNeighborY="700000">
        <dgm:presLayoutVars>
          <dgm:bulletEnabled val="1"/>
        </dgm:presLayoutVars>
      </dgm:prSet>
      <dgm:spPr/>
      <dgm:t>
        <a:bodyPr/>
        <a:lstStyle/>
        <a:p>
          <a:endParaRPr lang="en-US"/>
        </a:p>
      </dgm:t>
    </dgm:pt>
    <dgm:pt modelId="{B2308741-BE0C-47E0-AE3D-07E48CCB748B}" type="pres">
      <dgm:prSet presAssocID="{E5081CBB-4E36-44CF-9F46-A19A8EB5121C}" presName="childNode1tx" presStyleLbl="bgAcc1" presStyleIdx="2" presStyleCnt="4">
        <dgm:presLayoutVars>
          <dgm:bulletEnabled val="1"/>
        </dgm:presLayoutVars>
      </dgm:prSet>
      <dgm:spPr/>
      <dgm:t>
        <a:bodyPr/>
        <a:lstStyle/>
        <a:p>
          <a:endParaRPr lang="en-US"/>
        </a:p>
      </dgm:t>
    </dgm:pt>
    <dgm:pt modelId="{09E0690A-19C6-4313-9461-3D82A41E46FD}" type="pres">
      <dgm:prSet presAssocID="{E5081CBB-4E36-44CF-9F46-A19A8EB5121C}" presName="parentNode1" presStyleLbl="node1" presStyleIdx="2" presStyleCnt="4" custScaleX="2000000" custScaleY="853410" custLinFactX="-483535" custLinFactY="600000" custLinFactNeighborX="-500000" custLinFactNeighborY="624028">
        <dgm:presLayoutVars>
          <dgm:chMax val="1"/>
          <dgm:bulletEnabled val="1"/>
        </dgm:presLayoutVars>
      </dgm:prSet>
      <dgm:spPr/>
      <dgm:t>
        <a:bodyPr/>
        <a:lstStyle/>
        <a:p>
          <a:endParaRPr lang="en-US"/>
        </a:p>
      </dgm:t>
    </dgm:pt>
    <dgm:pt modelId="{9ADFC2C5-F734-4A56-A3EC-73F915EC1802}" type="pres">
      <dgm:prSet presAssocID="{E5081CBB-4E36-44CF-9F46-A19A8EB5121C}" presName="connSite1" presStyleCnt="0"/>
      <dgm:spPr/>
    </dgm:pt>
    <dgm:pt modelId="{B75D74FF-DAA1-4567-9E3C-B6435CEAF977}" type="pres">
      <dgm:prSet presAssocID="{553A4359-59D2-4D4D-B121-9452A2EA73C7}" presName="Name9" presStyleLbl="sibTrans2D1" presStyleIdx="2" presStyleCnt="3" custAng="17804212" custFlipVert="1" custFlipHor="1" custScaleX="1472" custScaleY="3979" custLinFactNeighborX="-21187" custLinFactNeighborY="34568"/>
      <dgm:spPr/>
      <dgm:t>
        <a:bodyPr/>
        <a:lstStyle/>
        <a:p>
          <a:endParaRPr lang="en-US"/>
        </a:p>
      </dgm:t>
    </dgm:pt>
    <dgm:pt modelId="{3E958482-A230-41D5-BA78-430A1DA4B34D}" type="pres">
      <dgm:prSet presAssocID="{2C83504A-27AB-4E0A-9D8B-F1AD784001BF}" presName="composite2" presStyleCnt="0"/>
      <dgm:spPr/>
    </dgm:pt>
    <dgm:pt modelId="{9094F9D1-EC59-43F5-9A12-A05555B04510}" type="pres">
      <dgm:prSet presAssocID="{2C83504A-27AB-4E0A-9D8B-F1AD784001BF}" presName="dummyNode2" presStyleLbl="node1" presStyleIdx="2" presStyleCnt="4"/>
      <dgm:spPr/>
    </dgm:pt>
    <dgm:pt modelId="{DDA81469-F1CA-4E85-83A5-07EADF67730C}" type="pres">
      <dgm:prSet presAssocID="{2C83504A-27AB-4E0A-9D8B-F1AD784001BF}" presName="childNode2" presStyleLbl="bgAcc1" presStyleIdx="3" presStyleCnt="4" custScaleX="1349310" custScaleY="1139711" custLinFactX="-100000" custLinFactNeighborX="-196565" custLinFactNeighborY="-11708">
        <dgm:presLayoutVars>
          <dgm:bulletEnabled val="1"/>
        </dgm:presLayoutVars>
      </dgm:prSet>
      <dgm:spPr/>
      <dgm:t>
        <a:bodyPr/>
        <a:lstStyle/>
        <a:p>
          <a:endParaRPr lang="en-US"/>
        </a:p>
      </dgm:t>
    </dgm:pt>
    <dgm:pt modelId="{9E165A4C-7E72-4C90-A317-03D8BE20EB9B}" type="pres">
      <dgm:prSet presAssocID="{2C83504A-27AB-4E0A-9D8B-F1AD784001BF}" presName="childNode2tx" presStyleLbl="bgAcc1" presStyleIdx="3" presStyleCnt="4">
        <dgm:presLayoutVars>
          <dgm:bulletEnabled val="1"/>
        </dgm:presLayoutVars>
      </dgm:prSet>
      <dgm:spPr/>
      <dgm:t>
        <a:bodyPr/>
        <a:lstStyle/>
        <a:p>
          <a:endParaRPr lang="en-US"/>
        </a:p>
      </dgm:t>
    </dgm:pt>
    <dgm:pt modelId="{C3142797-6180-4B0C-9CCA-E87B70087BDE}" type="pres">
      <dgm:prSet presAssocID="{2C83504A-27AB-4E0A-9D8B-F1AD784001BF}" presName="parentNode2" presStyleLbl="node1" presStyleIdx="3" presStyleCnt="4" custScaleX="1516751" custScaleY="1360868" custLinFactX="-154769" custLinFactY="-700000" custLinFactNeighborX="-200000" custLinFactNeighborY="-705968">
        <dgm:presLayoutVars>
          <dgm:chMax val="0"/>
          <dgm:bulletEnabled val="1"/>
        </dgm:presLayoutVars>
      </dgm:prSet>
      <dgm:spPr/>
      <dgm:t>
        <a:bodyPr/>
        <a:lstStyle/>
        <a:p>
          <a:endParaRPr lang="en-US"/>
        </a:p>
      </dgm:t>
    </dgm:pt>
    <dgm:pt modelId="{8237EC1C-38B1-4735-ABD8-615955ACFD67}" type="pres">
      <dgm:prSet presAssocID="{2C83504A-27AB-4E0A-9D8B-F1AD784001BF}" presName="connSite2" presStyleCnt="0"/>
      <dgm:spPr/>
    </dgm:pt>
  </dgm:ptLst>
  <dgm:cxnLst>
    <dgm:cxn modelId="{0551E40D-B086-4E38-8ED4-8977ADEB66A5}" srcId="{E5081CBB-4E36-44CF-9F46-A19A8EB5121C}" destId="{EF4357EE-40C9-4088-AA1F-85672F63BA8D}" srcOrd="2" destOrd="0" parTransId="{4456D852-903B-4044-89E3-2DC7B0A8D6E5}" sibTransId="{E05656AE-2FF4-4094-A71F-60FEBD94F7C6}"/>
    <dgm:cxn modelId="{042DA47C-6A07-4CD1-949B-8D817687F1BF}" type="presOf" srcId="{8EA95B3A-9AC0-4B8B-BB91-1EEAC7C148B8}" destId="{962661DB-74DC-4D79-95C2-7F69F8AE6216}" srcOrd="1" destOrd="2" presId="urn:microsoft.com/office/officeart/2005/8/layout/hProcess4"/>
    <dgm:cxn modelId="{1869E371-47AC-4432-A029-D7A38F08A564}" srcId="{EDDE79F1-1C30-4F42-98C2-0659847A5DAD}" destId="{01B71D84-0250-4442-8274-CF5211EE033A}" srcOrd="0" destOrd="0" parTransId="{9C79392E-40C2-40F6-82FB-D557E82CB89C}" sibTransId="{E5DBAAB9-28A2-4BD4-AAD3-5DD0AA6B96FF}"/>
    <dgm:cxn modelId="{76C354C3-30BA-4E83-AEB7-65B9F4F98AA2}" type="presOf" srcId="{8EA95B3A-9AC0-4B8B-BB91-1EEAC7C148B8}" destId="{803DFCE1-638F-4FB1-BC85-AA7CFED79821}" srcOrd="0" destOrd="2" presId="urn:microsoft.com/office/officeart/2005/8/layout/hProcess4"/>
    <dgm:cxn modelId="{DC4847C0-CEFC-4788-9E02-000F9C23977F}" type="presOf" srcId="{A1A7519E-78E4-43AB-9758-BE5AF823A7C9}" destId="{2A88351C-F9C9-437A-9098-A6C800651CBB}" srcOrd="0" destOrd="1" presId="urn:microsoft.com/office/officeart/2005/8/layout/hProcess4"/>
    <dgm:cxn modelId="{64EE7A9C-BF96-46A1-AA6D-ACDFB36BF4BF}" type="presOf" srcId="{FE006B11-CDBE-46B4-BF86-E0DA7063AAFA}" destId="{962661DB-74DC-4D79-95C2-7F69F8AE6216}" srcOrd="1" destOrd="1" presId="urn:microsoft.com/office/officeart/2005/8/layout/hProcess4"/>
    <dgm:cxn modelId="{E9B500FD-192F-4E56-B21D-886840A2AD35}" type="presOf" srcId="{0E67EFDA-2796-4E1B-B786-D9D098361176}" destId="{B2308741-BE0C-47E0-AE3D-07E48CCB748B}" srcOrd="1" destOrd="0" presId="urn:microsoft.com/office/officeart/2005/8/layout/hProcess4"/>
    <dgm:cxn modelId="{23A012D0-7B21-47AD-B7D8-DDE0B2B8DA72}" type="presOf" srcId="{D9D5D423-0FF9-49DE-895A-EFB5A7323722}" destId="{803DFCE1-638F-4FB1-BC85-AA7CFED79821}" srcOrd="0" destOrd="0" presId="urn:microsoft.com/office/officeart/2005/8/layout/hProcess4"/>
    <dgm:cxn modelId="{5F75D03F-0FF6-4C1A-AE01-E8F0F87D54A9}" srcId="{751CFEC3-ED49-4551-BC1C-C5ACABDC9A58}" destId="{2C83504A-27AB-4E0A-9D8B-F1AD784001BF}" srcOrd="3" destOrd="0" parTransId="{B1D65397-358C-4161-8DDF-FD052F9571F4}" sibTransId="{BC69E459-44F4-41B1-8D0C-28A92764F093}"/>
    <dgm:cxn modelId="{905AD114-FFC7-4CEA-82F8-62FD1F717487}" type="presOf" srcId="{01B71D84-0250-4442-8274-CF5211EE033A}" destId="{2A88351C-F9C9-437A-9098-A6C800651CBB}" srcOrd="0" destOrd="0" presId="urn:microsoft.com/office/officeart/2005/8/layout/hProcess4"/>
    <dgm:cxn modelId="{727634A5-3373-4DF7-9C76-03888F4C375B}" type="presOf" srcId="{57325B36-1B5B-4309-AA79-BFB66E037179}" destId="{D2A91F94-911F-4126-BA0F-AD810905D70B}" srcOrd="0" destOrd="3" presId="urn:microsoft.com/office/officeart/2005/8/layout/hProcess4"/>
    <dgm:cxn modelId="{5B082B6D-FB5A-4C30-9B67-4238EA148FB2}" type="presOf" srcId="{558DA482-3254-4C31-A1D9-285EBB1C3864}" destId="{9E165A4C-7E72-4C90-A317-03D8BE20EB9B}" srcOrd="1" destOrd="1" presId="urn:microsoft.com/office/officeart/2005/8/layout/hProcess4"/>
    <dgm:cxn modelId="{2E51125D-58D8-49FF-9E30-0BEE628E21D9}" type="presOf" srcId="{FE006B11-CDBE-46B4-BF86-E0DA7063AAFA}" destId="{803DFCE1-638F-4FB1-BC85-AA7CFED79821}" srcOrd="0" destOrd="1" presId="urn:microsoft.com/office/officeart/2005/8/layout/hProcess4"/>
    <dgm:cxn modelId="{73580580-EC4A-402B-A6FD-223468EE3E8C}" srcId="{E5081CBB-4E36-44CF-9F46-A19A8EB5121C}" destId="{57325B36-1B5B-4309-AA79-BFB66E037179}" srcOrd="3" destOrd="0" parTransId="{F769BC76-2FB8-4114-AA5A-657FA96A5E2C}" sibTransId="{46C1F8B4-E49E-41E1-9808-DC4B64518F91}"/>
    <dgm:cxn modelId="{2D127FE4-FC94-4AAB-AB06-C68BA5D785BF}" srcId="{2C83504A-27AB-4E0A-9D8B-F1AD784001BF}" destId="{C5EAF798-9AFC-43B6-BE7E-54DBD55FF499}" srcOrd="0" destOrd="0" parTransId="{136666A8-9EDC-4157-9622-B07BEE45F295}" sibTransId="{09E055B7-0C42-413C-B4C8-B835C26B5923}"/>
    <dgm:cxn modelId="{C9C5D0EB-17BB-437E-80DB-A6C190CF7CFE}" type="presOf" srcId="{47A98E63-7A3B-4AF6-A094-572E5C6268DB}" destId="{D2A91F94-911F-4126-BA0F-AD810905D70B}" srcOrd="0" destOrd="1" presId="urn:microsoft.com/office/officeart/2005/8/layout/hProcess4"/>
    <dgm:cxn modelId="{AEEE420D-CE45-4AC1-8C64-FAB738835A24}" type="presOf" srcId="{A1A7519E-78E4-43AB-9758-BE5AF823A7C9}" destId="{0C8E20F4-89D5-4A24-8195-DFA3106EF0FF}" srcOrd="1" destOrd="1" presId="urn:microsoft.com/office/officeart/2005/8/layout/hProcess4"/>
    <dgm:cxn modelId="{F0DBB8CC-15BC-4246-ADBB-DD50E5C69FBE}" srcId="{E5081CBB-4E36-44CF-9F46-A19A8EB5121C}" destId="{0E67EFDA-2796-4E1B-B786-D9D098361176}" srcOrd="0" destOrd="0" parTransId="{63994A4E-16BA-4D0F-AE19-4B9D7F7F6896}" sibTransId="{4071A673-CD12-423A-90C6-0429FC50D950}"/>
    <dgm:cxn modelId="{64BB17F5-F2D7-4000-9368-E5F63C19148E}" srcId="{2C83504A-27AB-4E0A-9D8B-F1AD784001BF}" destId="{E9816744-D53C-4AB2-8267-B0D974F3C5A8}" srcOrd="2" destOrd="0" parTransId="{E4F8D48B-6F5E-46BD-828E-AFE30552BE92}" sibTransId="{37B45078-F98D-4382-AEFE-FF988973027E}"/>
    <dgm:cxn modelId="{940E1B77-91F4-4741-B2CA-56BF3C0D9481}" type="presOf" srcId="{C5EAF798-9AFC-43B6-BE7E-54DBD55FF499}" destId="{9E165A4C-7E72-4C90-A317-03D8BE20EB9B}" srcOrd="1" destOrd="0" presId="urn:microsoft.com/office/officeart/2005/8/layout/hProcess4"/>
    <dgm:cxn modelId="{241DF9C1-AFD7-4B5F-BD34-E0E945AF7805}" type="presOf" srcId="{8AA88BFE-436C-4C75-9D62-6EDC9692D7AB}" destId="{2A88351C-F9C9-437A-9098-A6C800651CBB}" srcOrd="0" destOrd="3" presId="urn:microsoft.com/office/officeart/2005/8/layout/hProcess4"/>
    <dgm:cxn modelId="{68B26E00-DF53-4938-8710-4C1EED61239F}" srcId="{EDDE79F1-1C30-4F42-98C2-0659847A5DAD}" destId="{FBB9E438-807A-4D2F-A676-B402610CF373}" srcOrd="2" destOrd="0" parTransId="{0E8AC6F8-7F13-455C-A561-5438E275C4E2}" sibTransId="{CEE5958B-6D19-4BD3-8E9D-5CE37294E7A1}"/>
    <dgm:cxn modelId="{F0FF9BD7-E725-437C-87E2-E4B8B3A7FAB3}" srcId="{751CFEC3-ED49-4551-BC1C-C5ACABDC9A58}" destId="{EFFECD4B-88CB-44E8-AA3C-4B7B94A1F567}" srcOrd="1" destOrd="0" parTransId="{421F7794-6C37-4EAD-A253-00A28C802BF7}" sibTransId="{170E77D3-6A44-46DC-A5B0-7F5CA9E97148}"/>
    <dgm:cxn modelId="{3E61E48F-2A8E-4121-B149-BEBF1D56A65F}" srcId="{EDDE79F1-1C30-4F42-98C2-0659847A5DAD}" destId="{A1A7519E-78E4-43AB-9758-BE5AF823A7C9}" srcOrd="1" destOrd="0" parTransId="{3DB6C336-3824-458E-BF1D-350FC7427D6E}" sibTransId="{2F975AFE-4F25-460E-965D-66542B330D97}"/>
    <dgm:cxn modelId="{2323B000-44E9-4C56-A20E-3EC862D9F7CC}" type="presOf" srcId="{EFFECD4B-88CB-44E8-AA3C-4B7B94A1F567}" destId="{9D999322-6D4A-447B-AFCE-1F354F9CEFC1}" srcOrd="0" destOrd="0" presId="urn:microsoft.com/office/officeart/2005/8/layout/hProcess4"/>
    <dgm:cxn modelId="{F7C9AD24-A0A2-45FB-9E8A-5ED2C5CAEE3A}" type="presOf" srcId="{47A98E63-7A3B-4AF6-A094-572E5C6268DB}" destId="{B2308741-BE0C-47E0-AE3D-07E48CCB748B}" srcOrd="1" destOrd="1" presId="urn:microsoft.com/office/officeart/2005/8/layout/hProcess4"/>
    <dgm:cxn modelId="{E0B20563-7859-4DD9-845F-BEA36AF895F5}" srcId="{EDDE79F1-1C30-4F42-98C2-0659847A5DAD}" destId="{8AA88BFE-436C-4C75-9D62-6EDC9692D7AB}" srcOrd="3" destOrd="0" parTransId="{166CD9DB-F68E-42B9-968D-4B313EDD2328}" sibTransId="{3DFE801C-D4F2-4633-97E4-BBE2CE2C01A6}"/>
    <dgm:cxn modelId="{59550DA4-4C9E-4913-87AF-070AA86667E7}" type="presOf" srcId="{EDDE79F1-1C30-4F42-98C2-0659847A5DAD}" destId="{138F9E7E-5348-4B66-9D94-FED909CE5B5A}" srcOrd="0" destOrd="0" presId="urn:microsoft.com/office/officeart/2005/8/layout/hProcess4"/>
    <dgm:cxn modelId="{91F393E3-C02C-4A40-BC26-EA5E56383474}" type="presOf" srcId="{553A4359-59D2-4D4D-B121-9452A2EA73C7}" destId="{B75D74FF-DAA1-4567-9E3C-B6435CEAF977}" srcOrd="0" destOrd="0" presId="urn:microsoft.com/office/officeart/2005/8/layout/hProcess4"/>
    <dgm:cxn modelId="{4B7B0FDB-D58F-492D-8046-76C446528721}" type="presOf" srcId="{0E67EFDA-2796-4E1B-B786-D9D098361176}" destId="{D2A91F94-911F-4126-BA0F-AD810905D70B}" srcOrd="0" destOrd="0" presId="urn:microsoft.com/office/officeart/2005/8/layout/hProcess4"/>
    <dgm:cxn modelId="{627E7AE5-DB05-487C-9CAD-95DAF1C80960}" type="presOf" srcId="{8AA88BFE-436C-4C75-9D62-6EDC9692D7AB}" destId="{0C8E20F4-89D5-4A24-8195-DFA3106EF0FF}" srcOrd="1" destOrd="3" presId="urn:microsoft.com/office/officeart/2005/8/layout/hProcess4"/>
    <dgm:cxn modelId="{65AE9A03-A814-46FB-8E1A-237AE7C999B0}" srcId="{751CFEC3-ED49-4551-BC1C-C5ACABDC9A58}" destId="{EDDE79F1-1C30-4F42-98C2-0659847A5DAD}" srcOrd="0" destOrd="0" parTransId="{3E8B1608-62BC-4699-BF1E-4928BBF7EF6B}" sibTransId="{05797043-F11A-4246-B30F-110D912CF16F}"/>
    <dgm:cxn modelId="{440F857D-496F-4979-AE65-4585CBFD7DF3}" srcId="{EFFECD4B-88CB-44E8-AA3C-4B7B94A1F567}" destId="{8EA95B3A-9AC0-4B8B-BB91-1EEAC7C148B8}" srcOrd="2" destOrd="0" parTransId="{555EB844-2D91-4826-9D75-550C03D78BF3}" sibTransId="{AD8D9E68-78AC-4E04-B8FA-E7634EC4353E}"/>
    <dgm:cxn modelId="{FF756BD5-4FDD-4BD4-A6E8-FF9EBE5E100A}" type="presOf" srcId="{E9816744-D53C-4AB2-8267-B0D974F3C5A8}" destId="{DDA81469-F1CA-4E85-83A5-07EADF67730C}" srcOrd="0" destOrd="2" presId="urn:microsoft.com/office/officeart/2005/8/layout/hProcess4"/>
    <dgm:cxn modelId="{1C6A08A5-E99C-4584-90B4-63012CC2A211}" type="presOf" srcId="{751CFEC3-ED49-4551-BC1C-C5ACABDC9A58}" destId="{D35400A2-2020-426B-8894-D95963D01466}" srcOrd="0" destOrd="0" presId="urn:microsoft.com/office/officeart/2005/8/layout/hProcess4"/>
    <dgm:cxn modelId="{4E0214C3-AC64-46A0-9FC8-38308369FCA0}" type="presOf" srcId="{01B71D84-0250-4442-8274-CF5211EE033A}" destId="{0C8E20F4-89D5-4A24-8195-DFA3106EF0FF}" srcOrd="1" destOrd="0" presId="urn:microsoft.com/office/officeart/2005/8/layout/hProcess4"/>
    <dgm:cxn modelId="{0E482673-B564-41EE-999B-FE51FF267E97}" type="presOf" srcId="{C5EAF798-9AFC-43B6-BE7E-54DBD55FF499}" destId="{DDA81469-F1CA-4E85-83A5-07EADF67730C}" srcOrd="0" destOrd="0" presId="urn:microsoft.com/office/officeart/2005/8/layout/hProcess4"/>
    <dgm:cxn modelId="{E906CFBF-8645-4858-9950-6DF5956F24AE}" srcId="{E5081CBB-4E36-44CF-9F46-A19A8EB5121C}" destId="{47A98E63-7A3B-4AF6-A094-572E5C6268DB}" srcOrd="1" destOrd="0" parTransId="{03CBA345-8E6F-4B09-9DCC-1F481114DFE7}" sibTransId="{3EC3E3A6-DAE8-4B11-A856-B771A1888D36}"/>
    <dgm:cxn modelId="{24B05861-2D42-4ED5-8BF2-4B74C4BE4A59}" type="presOf" srcId="{E9816744-D53C-4AB2-8267-B0D974F3C5A8}" destId="{9E165A4C-7E72-4C90-A317-03D8BE20EB9B}" srcOrd="1" destOrd="2" presId="urn:microsoft.com/office/officeart/2005/8/layout/hProcess4"/>
    <dgm:cxn modelId="{8B0D0BD5-1A3F-4941-BCEF-F5C098CF7A76}" type="presOf" srcId="{E5081CBB-4E36-44CF-9F46-A19A8EB5121C}" destId="{09E0690A-19C6-4313-9461-3D82A41E46FD}" srcOrd="0" destOrd="0" presId="urn:microsoft.com/office/officeart/2005/8/layout/hProcess4"/>
    <dgm:cxn modelId="{4EFC9E87-F099-4489-B379-9AAE64B5EE15}" srcId="{2C83504A-27AB-4E0A-9D8B-F1AD784001BF}" destId="{558DA482-3254-4C31-A1D9-285EBB1C3864}" srcOrd="1" destOrd="0" parTransId="{9F55B5A9-F1BC-4C42-8BDE-6FCCB73E1D57}" sibTransId="{4752CA7F-3FD9-40CD-B702-AD54EE958983}"/>
    <dgm:cxn modelId="{E27F308F-4E96-4854-BD6F-C22FC7C8AFBD}" type="presOf" srcId="{2C83504A-27AB-4E0A-9D8B-F1AD784001BF}" destId="{C3142797-6180-4B0C-9CCA-E87B70087BDE}" srcOrd="0" destOrd="0" presId="urn:microsoft.com/office/officeart/2005/8/layout/hProcess4"/>
    <dgm:cxn modelId="{ABA4A06D-3BF5-4A49-A381-A4F301E4FFF3}" srcId="{751CFEC3-ED49-4551-BC1C-C5ACABDC9A58}" destId="{E5081CBB-4E36-44CF-9F46-A19A8EB5121C}" srcOrd="2" destOrd="0" parTransId="{CD0052A2-CB3B-4C38-9080-19424C246C8A}" sibTransId="{553A4359-59D2-4D4D-B121-9452A2EA73C7}"/>
    <dgm:cxn modelId="{96D56717-7386-4F61-97A7-5700D23BE666}" type="presOf" srcId="{57325B36-1B5B-4309-AA79-BFB66E037179}" destId="{B2308741-BE0C-47E0-AE3D-07E48CCB748B}" srcOrd="1" destOrd="3" presId="urn:microsoft.com/office/officeart/2005/8/layout/hProcess4"/>
    <dgm:cxn modelId="{B7363177-98B1-4E43-BE0F-7F44630209F1}" type="presOf" srcId="{05797043-F11A-4246-B30F-110D912CF16F}" destId="{D7A289DC-EF48-40E8-9734-1CBC2DDDDE0E}" srcOrd="0" destOrd="0" presId="urn:microsoft.com/office/officeart/2005/8/layout/hProcess4"/>
    <dgm:cxn modelId="{E8EA8FAC-4993-4474-A0FF-C4FADD5B031A}" type="presOf" srcId="{558DA482-3254-4C31-A1D9-285EBB1C3864}" destId="{DDA81469-F1CA-4E85-83A5-07EADF67730C}" srcOrd="0" destOrd="1" presId="urn:microsoft.com/office/officeart/2005/8/layout/hProcess4"/>
    <dgm:cxn modelId="{78717C64-EA33-486D-AB4B-CCA6A0E1F2A5}" type="presOf" srcId="{EF4357EE-40C9-4088-AA1F-85672F63BA8D}" destId="{D2A91F94-911F-4126-BA0F-AD810905D70B}" srcOrd="0" destOrd="2" presId="urn:microsoft.com/office/officeart/2005/8/layout/hProcess4"/>
    <dgm:cxn modelId="{30331363-4A41-450C-93EB-9A44A3BCCF6A}" type="presOf" srcId="{EF4357EE-40C9-4088-AA1F-85672F63BA8D}" destId="{B2308741-BE0C-47E0-AE3D-07E48CCB748B}" srcOrd="1" destOrd="2" presId="urn:microsoft.com/office/officeart/2005/8/layout/hProcess4"/>
    <dgm:cxn modelId="{7943333D-35D5-4A53-BAE8-78551749DBDC}" type="presOf" srcId="{170E77D3-6A44-46DC-A5B0-7F5CA9E97148}" destId="{474CF327-6557-44D9-9C8D-E4C8D3DE29BC}" srcOrd="0" destOrd="0" presId="urn:microsoft.com/office/officeart/2005/8/layout/hProcess4"/>
    <dgm:cxn modelId="{8015583C-DBCC-48BB-A1A2-00CBEBFBD581}" type="presOf" srcId="{D9D5D423-0FF9-49DE-895A-EFB5A7323722}" destId="{962661DB-74DC-4D79-95C2-7F69F8AE6216}" srcOrd="1" destOrd="0" presId="urn:microsoft.com/office/officeart/2005/8/layout/hProcess4"/>
    <dgm:cxn modelId="{DCF0DEB8-A881-4DBF-A25B-FFBBA54CDB0F}" type="presOf" srcId="{FBB9E438-807A-4D2F-A676-B402610CF373}" destId="{2A88351C-F9C9-437A-9098-A6C800651CBB}" srcOrd="0" destOrd="2" presId="urn:microsoft.com/office/officeart/2005/8/layout/hProcess4"/>
    <dgm:cxn modelId="{88D44A68-D1D0-43A2-B965-DBB1D4DCC035}" type="presOf" srcId="{FBB9E438-807A-4D2F-A676-B402610CF373}" destId="{0C8E20F4-89D5-4A24-8195-DFA3106EF0FF}" srcOrd="1" destOrd="2" presId="urn:microsoft.com/office/officeart/2005/8/layout/hProcess4"/>
    <dgm:cxn modelId="{DE2EA327-52DD-4638-A4BE-079835CF45B9}" srcId="{EFFECD4B-88CB-44E8-AA3C-4B7B94A1F567}" destId="{FE006B11-CDBE-46B4-BF86-E0DA7063AAFA}" srcOrd="1" destOrd="0" parTransId="{3A71651F-9CBC-4428-8893-202AD1B92246}" sibTransId="{DB1E8BBC-F4C9-48D0-89A4-833939297365}"/>
    <dgm:cxn modelId="{2763D8DC-A7E4-4464-9756-FE10062EA7D7}" srcId="{EFFECD4B-88CB-44E8-AA3C-4B7B94A1F567}" destId="{D9D5D423-0FF9-49DE-895A-EFB5A7323722}" srcOrd="0" destOrd="0" parTransId="{CE4C7083-87CF-4BDE-9E9F-E20C0D3F8D98}" sibTransId="{54C02B99-3B54-4B75-A26A-AAAE6FBE2C0F}"/>
    <dgm:cxn modelId="{7D93999F-F066-4C9D-863C-87D7F56DA848}" type="presParOf" srcId="{D35400A2-2020-426B-8894-D95963D01466}" destId="{8C91335B-E844-4DEE-AD62-A19B1B8C0550}" srcOrd="0" destOrd="0" presId="urn:microsoft.com/office/officeart/2005/8/layout/hProcess4"/>
    <dgm:cxn modelId="{4698EC3D-D1A6-4AC1-B799-046842CE5B4E}" type="presParOf" srcId="{D35400A2-2020-426B-8894-D95963D01466}" destId="{10A344E1-2BFF-417B-B0C3-DE9396D40CD9}" srcOrd="1" destOrd="0" presId="urn:microsoft.com/office/officeart/2005/8/layout/hProcess4"/>
    <dgm:cxn modelId="{DA0FD3E1-1D8F-47BD-A677-DEAD39C44BBC}" type="presParOf" srcId="{D35400A2-2020-426B-8894-D95963D01466}" destId="{7AF2576E-A5F5-4A94-ABA6-48E34D37E273}" srcOrd="2" destOrd="0" presId="urn:microsoft.com/office/officeart/2005/8/layout/hProcess4"/>
    <dgm:cxn modelId="{E52AA1AC-450D-403E-906D-22D3A47E2F07}" type="presParOf" srcId="{7AF2576E-A5F5-4A94-ABA6-48E34D37E273}" destId="{5E42206E-68CF-418C-8AD4-44CF23EB5850}" srcOrd="0" destOrd="0" presId="urn:microsoft.com/office/officeart/2005/8/layout/hProcess4"/>
    <dgm:cxn modelId="{E6067BE8-6788-4D4C-9FB5-0CCE68E11161}" type="presParOf" srcId="{5E42206E-68CF-418C-8AD4-44CF23EB5850}" destId="{1C13C3F9-E11B-4CE6-84D2-B192D7A2C8F9}" srcOrd="0" destOrd="0" presId="urn:microsoft.com/office/officeart/2005/8/layout/hProcess4"/>
    <dgm:cxn modelId="{827782AB-A885-40A8-A7B5-D55F475814D9}" type="presParOf" srcId="{5E42206E-68CF-418C-8AD4-44CF23EB5850}" destId="{2A88351C-F9C9-437A-9098-A6C800651CBB}" srcOrd="1" destOrd="0" presId="urn:microsoft.com/office/officeart/2005/8/layout/hProcess4"/>
    <dgm:cxn modelId="{D4D01FA2-7EE1-4B81-B43B-56FF28CE19E0}" type="presParOf" srcId="{5E42206E-68CF-418C-8AD4-44CF23EB5850}" destId="{0C8E20F4-89D5-4A24-8195-DFA3106EF0FF}" srcOrd="2" destOrd="0" presId="urn:microsoft.com/office/officeart/2005/8/layout/hProcess4"/>
    <dgm:cxn modelId="{8063FD1D-77FD-4BEB-A0E6-5C519425C1CB}" type="presParOf" srcId="{5E42206E-68CF-418C-8AD4-44CF23EB5850}" destId="{138F9E7E-5348-4B66-9D94-FED909CE5B5A}" srcOrd="3" destOrd="0" presId="urn:microsoft.com/office/officeart/2005/8/layout/hProcess4"/>
    <dgm:cxn modelId="{10BA638F-2785-4ECD-AE41-6599492B5033}" type="presParOf" srcId="{5E42206E-68CF-418C-8AD4-44CF23EB5850}" destId="{DB927B91-CB0E-4C52-BCF3-BADE9249C855}" srcOrd="4" destOrd="0" presId="urn:microsoft.com/office/officeart/2005/8/layout/hProcess4"/>
    <dgm:cxn modelId="{BA26AD55-8DDC-44DB-9582-77F976314A52}" type="presParOf" srcId="{7AF2576E-A5F5-4A94-ABA6-48E34D37E273}" destId="{D7A289DC-EF48-40E8-9734-1CBC2DDDDE0E}" srcOrd="1" destOrd="0" presId="urn:microsoft.com/office/officeart/2005/8/layout/hProcess4"/>
    <dgm:cxn modelId="{AA9FC716-10DC-45E2-A2B1-16B7D6D971A0}" type="presParOf" srcId="{7AF2576E-A5F5-4A94-ABA6-48E34D37E273}" destId="{8BE8C322-F44B-4C5B-A82C-AB68906E2553}" srcOrd="2" destOrd="0" presId="urn:microsoft.com/office/officeart/2005/8/layout/hProcess4"/>
    <dgm:cxn modelId="{E42379EA-AFF6-4A23-850B-75B84104E147}" type="presParOf" srcId="{8BE8C322-F44B-4C5B-A82C-AB68906E2553}" destId="{7343332C-8452-493C-A707-51863DB7EE4F}" srcOrd="0" destOrd="0" presId="urn:microsoft.com/office/officeart/2005/8/layout/hProcess4"/>
    <dgm:cxn modelId="{283C96C2-6AB1-4C83-8BD1-41D387C687EC}" type="presParOf" srcId="{8BE8C322-F44B-4C5B-A82C-AB68906E2553}" destId="{803DFCE1-638F-4FB1-BC85-AA7CFED79821}" srcOrd="1" destOrd="0" presId="urn:microsoft.com/office/officeart/2005/8/layout/hProcess4"/>
    <dgm:cxn modelId="{904149F8-8A16-4458-89BF-93F5C5C9C877}" type="presParOf" srcId="{8BE8C322-F44B-4C5B-A82C-AB68906E2553}" destId="{962661DB-74DC-4D79-95C2-7F69F8AE6216}" srcOrd="2" destOrd="0" presId="urn:microsoft.com/office/officeart/2005/8/layout/hProcess4"/>
    <dgm:cxn modelId="{B8F1814E-F7DB-4A0F-89FC-6726BDE0353B}" type="presParOf" srcId="{8BE8C322-F44B-4C5B-A82C-AB68906E2553}" destId="{9D999322-6D4A-447B-AFCE-1F354F9CEFC1}" srcOrd="3" destOrd="0" presId="urn:microsoft.com/office/officeart/2005/8/layout/hProcess4"/>
    <dgm:cxn modelId="{3248A4D6-B44C-43A9-B4E9-3CCAC056C697}" type="presParOf" srcId="{8BE8C322-F44B-4C5B-A82C-AB68906E2553}" destId="{9C4BCBC2-B1F2-4BC5-898A-1B6008E733D1}" srcOrd="4" destOrd="0" presId="urn:microsoft.com/office/officeart/2005/8/layout/hProcess4"/>
    <dgm:cxn modelId="{E47C5CF0-24B9-4189-8B6D-82D284165799}" type="presParOf" srcId="{7AF2576E-A5F5-4A94-ABA6-48E34D37E273}" destId="{474CF327-6557-44D9-9C8D-E4C8D3DE29BC}" srcOrd="3" destOrd="0" presId="urn:microsoft.com/office/officeart/2005/8/layout/hProcess4"/>
    <dgm:cxn modelId="{288B0723-2AB1-4A4C-A167-55F9D092D4C8}" type="presParOf" srcId="{7AF2576E-A5F5-4A94-ABA6-48E34D37E273}" destId="{6AFB163C-D8E6-42AD-8A68-2C9BD30C2A9C}" srcOrd="4" destOrd="0" presId="urn:microsoft.com/office/officeart/2005/8/layout/hProcess4"/>
    <dgm:cxn modelId="{6D198589-13CF-432D-A483-9EE5BFAEEE75}" type="presParOf" srcId="{6AFB163C-D8E6-42AD-8A68-2C9BD30C2A9C}" destId="{B4B8A7A0-FD86-4D48-9C56-340F517A36E9}" srcOrd="0" destOrd="0" presId="urn:microsoft.com/office/officeart/2005/8/layout/hProcess4"/>
    <dgm:cxn modelId="{8D38C392-BA34-4CC2-8A25-05171743721B}" type="presParOf" srcId="{6AFB163C-D8E6-42AD-8A68-2C9BD30C2A9C}" destId="{D2A91F94-911F-4126-BA0F-AD810905D70B}" srcOrd="1" destOrd="0" presId="urn:microsoft.com/office/officeart/2005/8/layout/hProcess4"/>
    <dgm:cxn modelId="{7A91BB69-7523-4AD2-9579-A234F6BB6904}" type="presParOf" srcId="{6AFB163C-D8E6-42AD-8A68-2C9BD30C2A9C}" destId="{B2308741-BE0C-47E0-AE3D-07E48CCB748B}" srcOrd="2" destOrd="0" presId="urn:microsoft.com/office/officeart/2005/8/layout/hProcess4"/>
    <dgm:cxn modelId="{6ACDA82F-ED83-4CB0-8626-AC4079EFA470}" type="presParOf" srcId="{6AFB163C-D8E6-42AD-8A68-2C9BD30C2A9C}" destId="{09E0690A-19C6-4313-9461-3D82A41E46FD}" srcOrd="3" destOrd="0" presId="urn:microsoft.com/office/officeart/2005/8/layout/hProcess4"/>
    <dgm:cxn modelId="{0E45CEDB-6016-42FF-975D-FE7DDB4A67A4}" type="presParOf" srcId="{6AFB163C-D8E6-42AD-8A68-2C9BD30C2A9C}" destId="{9ADFC2C5-F734-4A56-A3EC-73F915EC1802}" srcOrd="4" destOrd="0" presId="urn:microsoft.com/office/officeart/2005/8/layout/hProcess4"/>
    <dgm:cxn modelId="{23C93AD7-8F0F-46CF-8914-E9E212CA4263}" type="presParOf" srcId="{7AF2576E-A5F5-4A94-ABA6-48E34D37E273}" destId="{B75D74FF-DAA1-4567-9E3C-B6435CEAF977}" srcOrd="5" destOrd="0" presId="urn:microsoft.com/office/officeart/2005/8/layout/hProcess4"/>
    <dgm:cxn modelId="{75CBDAAA-2AA7-48E1-8628-952BD2DAFEE1}" type="presParOf" srcId="{7AF2576E-A5F5-4A94-ABA6-48E34D37E273}" destId="{3E958482-A230-41D5-BA78-430A1DA4B34D}" srcOrd="6" destOrd="0" presId="urn:microsoft.com/office/officeart/2005/8/layout/hProcess4"/>
    <dgm:cxn modelId="{DCB274D4-449B-4C10-8A73-C2D2A90B5666}" type="presParOf" srcId="{3E958482-A230-41D5-BA78-430A1DA4B34D}" destId="{9094F9D1-EC59-43F5-9A12-A05555B04510}" srcOrd="0" destOrd="0" presId="urn:microsoft.com/office/officeart/2005/8/layout/hProcess4"/>
    <dgm:cxn modelId="{79FE6842-DAC0-4CAF-8D24-F10A81B0493F}" type="presParOf" srcId="{3E958482-A230-41D5-BA78-430A1DA4B34D}" destId="{DDA81469-F1CA-4E85-83A5-07EADF67730C}" srcOrd="1" destOrd="0" presId="urn:microsoft.com/office/officeart/2005/8/layout/hProcess4"/>
    <dgm:cxn modelId="{F1D06A4A-98A3-4E98-8C8E-C328723ED87F}" type="presParOf" srcId="{3E958482-A230-41D5-BA78-430A1DA4B34D}" destId="{9E165A4C-7E72-4C90-A317-03D8BE20EB9B}" srcOrd="2" destOrd="0" presId="urn:microsoft.com/office/officeart/2005/8/layout/hProcess4"/>
    <dgm:cxn modelId="{81D57403-2602-4B3F-81F0-E73CD325E634}" type="presParOf" srcId="{3E958482-A230-41D5-BA78-430A1DA4B34D}" destId="{C3142797-6180-4B0C-9CCA-E87B70087BDE}" srcOrd="3" destOrd="0" presId="urn:microsoft.com/office/officeart/2005/8/layout/hProcess4"/>
    <dgm:cxn modelId="{2EA2C7EC-D40A-46AB-8C15-671973B6E118}" type="presParOf" srcId="{3E958482-A230-41D5-BA78-430A1DA4B34D}" destId="{8237EC1C-38B1-4735-ABD8-615955ACFD6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a:p>
        </p:txBody>
      </p:sp>
      <p:sp>
        <p:nvSpPr>
          <p:cNvPr id="3" name="Date Placeholder 2"/>
          <p:cNvSpPr>
            <a:spLocks noGrp="1"/>
          </p:cNvSpPr>
          <p:nvPr>
            <p:ph type="dt" idx="1"/>
          </p:nvPr>
        </p:nvSpPr>
        <p:spPr>
          <a:xfrm>
            <a:off x="3978486" y="0"/>
            <a:ext cx="3043026" cy="465297"/>
          </a:xfrm>
          <a:prstGeom prst="rect">
            <a:avLst/>
          </a:prstGeom>
        </p:spPr>
        <p:txBody>
          <a:bodyPr vert="horz" lIns="91467" tIns="45734" rIns="91467" bIns="45734" rtlCol="0"/>
          <a:lstStyle>
            <a:lvl1pPr algn="r">
              <a:defRPr sz="1200"/>
            </a:lvl1pPr>
          </a:lstStyle>
          <a:p>
            <a:fld id="{B37C443D-0F69-4E1E-AF1A-AF00CDE8E543}" type="datetimeFigureOut">
              <a:rPr lang="en-US" smtClean="0"/>
              <a:pPr/>
              <a:t>7/23/2014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67" tIns="45734" rIns="91467" bIns="45734" rtlCol="0" anchor="ctr"/>
          <a:lstStyle/>
          <a:p>
            <a:endParaRPr lang="en-US"/>
          </a:p>
        </p:txBody>
      </p:sp>
      <p:sp>
        <p:nvSpPr>
          <p:cNvPr id="5" name="Notes Placeholder 4"/>
          <p:cNvSpPr>
            <a:spLocks noGrp="1"/>
          </p:cNvSpPr>
          <p:nvPr>
            <p:ph type="body" sz="quarter" idx="3"/>
          </p:nvPr>
        </p:nvSpPr>
        <p:spPr>
          <a:xfrm>
            <a:off x="701993" y="4421108"/>
            <a:ext cx="5619115" cy="4189254"/>
          </a:xfrm>
          <a:prstGeom prst="rect">
            <a:avLst/>
          </a:prstGeom>
        </p:spPr>
        <p:txBody>
          <a:bodyPr vert="horz" lIns="91467" tIns="45734" rIns="91467" bIns="4573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a:p>
        </p:txBody>
      </p:sp>
      <p:sp>
        <p:nvSpPr>
          <p:cNvPr id="7" name="Slide Number Placeholder 6"/>
          <p:cNvSpPr>
            <a:spLocks noGrp="1"/>
          </p:cNvSpPr>
          <p:nvPr>
            <p:ph type="sldNum" sz="quarter" idx="5"/>
          </p:nvPr>
        </p:nvSpPr>
        <p:spPr>
          <a:xfrm>
            <a:off x="3978486" y="8842216"/>
            <a:ext cx="3043026" cy="465297"/>
          </a:xfrm>
          <a:prstGeom prst="rect">
            <a:avLst/>
          </a:prstGeom>
        </p:spPr>
        <p:txBody>
          <a:bodyPr vert="horz" lIns="91467" tIns="45734" rIns="91467" bIns="45734" rtlCol="0" anchor="b"/>
          <a:lstStyle>
            <a:lvl1pPr algn="r">
              <a:defRPr sz="1200"/>
            </a:lvl1pPr>
          </a:lstStyle>
          <a:p>
            <a:fld id="{8BD54CF9-FB21-4087-BB12-7860CD68F0F4}" type="slidenum">
              <a:rPr lang="en-US" smtClean="0"/>
              <a:pPr/>
              <a:t>‹#›</a:t>
            </a:fld>
            <a:endParaRPr lang="en-US"/>
          </a:p>
        </p:txBody>
      </p:sp>
    </p:spTree>
    <p:extLst>
      <p:ext uri="{BB962C8B-B14F-4D97-AF65-F5344CB8AC3E}">
        <p14:creationId xmlns:p14="http://schemas.microsoft.com/office/powerpoint/2010/main" val="390699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6F31E1-F24D-4C45-A87B-71AD6743861C}"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D54CF9-FB21-4087-BB12-7860CD68F0F4}" type="slidenum">
              <a:rPr lang="en-US" smtClean="0"/>
              <a:pPr/>
              <a:t>26</a:t>
            </a:fld>
            <a:endParaRPr lang="en-US"/>
          </a:p>
        </p:txBody>
      </p:sp>
    </p:spTree>
    <p:extLst>
      <p:ext uri="{BB962C8B-B14F-4D97-AF65-F5344CB8AC3E}">
        <p14:creationId xmlns:p14="http://schemas.microsoft.com/office/powerpoint/2010/main" val="118942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9464B9D-09BA-4A67-A092-3862D977D35E}" type="slidenum">
              <a:rPr lang="en-US" smtClean="0"/>
              <a:pPr>
                <a:defRPr/>
              </a:pPr>
              <a:t>‹#›</a:t>
            </a:fld>
            <a:endParaRPr lang="en-US" dirty="0"/>
          </a:p>
        </p:txBody>
      </p:sp>
    </p:spTree>
    <p:extLst>
      <p:ext uri="{BB962C8B-B14F-4D97-AF65-F5344CB8AC3E}">
        <p14:creationId xmlns:p14="http://schemas.microsoft.com/office/powerpoint/2010/main" val="2405334926"/>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16AE3D-EDF0-4E3E-AB43-C9900390F984}" type="slidenum">
              <a:rPr lang="en-US" smtClean="0"/>
              <a:pPr>
                <a:defRPr/>
              </a:pPr>
              <a:t>‹#›</a:t>
            </a:fld>
            <a:endParaRPr lang="en-US" dirty="0"/>
          </a:p>
        </p:txBody>
      </p:sp>
    </p:spTree>
    <p:extLst>
      <p:ext uri="{BB962C8B-B14F-4D97-AF65-F5344CB8AC3E}">
        <p14:creationId xmlns:p14="http://schemas.microsoft.com/office/powerpoint/2010/main" val="4219700368"/>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0F5634D-E042-4566-9183-4853678CEB93}" type="slidenum">
              <a:rPr lang="en-US" smtClean="0"/>
              <a:pPr>
                <a:defRPr/>
              </a:pPr>
              <a:t>‹#›</a:t>
            </a:fld>
            <a:endParaRPr lang="en-US" dirty="0"/>
          </a:p>
        </p:txBody>
      </p:sp>
    </p:spTree>
    <p:extLst>
      <p:ext uri="{BB962C8B-B14F-4D97-AF65-F5344CB8AC3E}">
        <p14:creationId xmlns:p14="http://schemas.microsoft.com/office/powerpoint/2010/main" val="2252513334"/>
      </p:ext>
    </p:extLst>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A578343-8A6D-4CDE-B2C7-8338988A96AF}" type="slidenum">
              <a:rPr lang="en-US" smtClean="0"/>
              <a:pPr>
                <a:defRPr/>
              </a:pPr>
              <a:t>‹#›</a:t>
            </a:fld>
            <a:endParaRPr lang="en-US" dirty="0"/>
          </a:p>
        </p:txBody>
      </p:sp>
    </p:spTree>
    <p:extLst>
      <p:ext uri="{BB962C8B-B14F-4D97-AF65-F5344CB8AC3E}">
        <p14:creationId xmlns:p14="http://schemas.microsoft.com/office/powerpoint/2010/main" val="2790672763"/>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9456FA5-C59E-42A8-A314-F4AFF984FB22}" type="slidenum">
              <a:rPr lang="en-US" smtClean="0"/>
              <a:pPr>
                <a:defRPr/>
              </a:pPr>
              <a:t>‹#›</a:t>
            </a:fld>
            <a:endParaRPr lang="en-US" dirty="0"/>
          </a:p>
        </p:txBody>
      </p:sp>
    </p:spTree>
    <p:extLst>
      <p:ext uri="{BB962C8B-B14F-4D97-AF65-F5344CB8AC3E}">
        <p14:creationId xmlns:p14="http://schemas.microsoft.com/office/powerpoint/2010/main" val="1850913915"/>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C436E3C-E244-44C2-B554-51E81A06AE5C}" type="slidenum">
              <a:rPr lang="en-US" smtClean="0"/>
              <a:pPr>
                <a:defRPr/>
              </a:pPr>
              <a:t>‹#›</a:t>
            </a:fld>
            <a:endParaRPr lang="en-US" dirty="0"/>
          </a:p>
        </p:txBody>
      </p:sp>
    </p:spTree>
    <p:extLst>
      <p:ext uri="{BB962C8B-B14F-4D97-AF65-F5344CB8AC3E}">
        <p14:creationId xmlns:p14="http://schemas.microsoft.com/office/powerpoint/2010/main" val="2361550304"/>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918EF67-41BF-411A-A17D-0EDFC119AA7D}" type="slidenum">
              <a:rPr lang="en-US" smtClean="0"/>
              <a:pPr>
                <a:defRPr/>
              </a:pPr>
              <a:t>‹#›</a:t>
            </a:fld>
            <a:endParaRPr lang="en-US" dirty="0"/>
          </a:p>
        </p:txBody>
      </p:sp>
    </p:spTree>
    <p:extLst>
      <p:ext uri="{BB962C8B-B14F-4D97-AF65-F5344CB8AC3E}">
        <p14:creationId xmlns:p14="http://schemas.microsoft.com/office/powerpoint/2010/main" val="9482685"/>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B9FF571-A7C7-4FF3-AEF2-C9569096DCBB}" type="slidenum">
              <a:rPr lang="en-US" smtClean="0"/>
              <a:pPr>
                <a:defRPr/>
              </a:pPr>
              <a:t>‹#›</a:t>
            </a:fld>
            <a:endParaRPr lang="en-US" dirty="0"/>
          </a:p>
        </p:txBody>
      </p:sp>
    </p:spTree>
    <p:extLst>
      <p:ext uri="{BB962C8B-B14F-4D97-AF65-F5344CB8AC3E}">
        <p14:creationId xmlns:p14="http://schemas.microsoft.com/office/powerpoint/2010/main" val="900500348"/>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9807DC8-B461-49A4-9269-8B6AA95C3072}" type="slidenum">
              <a:rPr lang="en-US" smtClean="0"/>
              <a:pPr>
                <a:defRPr/>
              </a:pPr>
              <a:t>‹#›</a:t>
            </a:fld>
            <a:endParaRPr lang="en-US" dirty="0"/>
          </a:p>
        </p:txBody>
      </p:sp>
    </p:spTree>
    <p:extLst>
      <p:ext uri="{BB962C8B-B14F-4D97-AF65-F5344CB8AC3E}">
        <p14:creationId xmlns:p14="http://schemas.microsoft.com/office/powerpoint/2010/main" val="308621749"/>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A7D81D5-5557-460E-85D4-B825F894DE4E}" type="slidenum">
              <a:rPr lang="en-US" smtClean="0"/>
              <a:pPr>
                <a:defRPr/>
              </a:pPr>
              <a:t>‹#›</a:t>
            </a:fld>
            <a:endParaRPr lang="en-US" dirty="0"/>
          </a:p>
        </p:txBody>
      </p:sp>
    </p:spTree>
    <p:extLst>
      <p:ext uri="{BB962C8B-B14F-4D97-AF65-F5344CB8AC3E}">
        <p14:creationId xmlns:p14="http://schemas.microsoft.com/office/powerpoint/2010/main" val="1669119114"/>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E9D0458-E62F-4D1B-9BB5-6F921CE02240}" type="slidenum">
              <a:rPr lang="en-US" smtClean="0"/>
              <a:pPr>
                <a:defRPr/>
              </a:pPr>
              <a:t>‹#›</a:t>
            </a:fld>
            <a:endParaRPr lang="en-US" dirty="0"/>
          </a:p>
        </p:txBody>
      </p:sp>
    </p:spTree>
    <p:extLst>
      <p:ext uri="{BB962C8B-B14F-4D97-AF65-F5344CB8AC3E}">
        <p14:creationId xmlns:p14="http://schemas.microsoft.com/office/powerpoint/2010/main" val="3060466970"/>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CFA033-EE79-459B-9F91-F8578B4E32D3}" type="slidenum">
              <a:rPr lang="en-US" smtClean="0"/>
              <a:pPr>
                <a:defRPr/>
              </a:pPr>
              <a:t>‹#›</a:t>
            </a:fld>
            <a:endParaRPr lang="en-US" dirty="0"/>
          </a:p>
        </p:txBody>
      </p:sp>
      <p:sp>
        <p:nvSpPr>
          <p:cNvPr id="7" name="Rectangle 6"/>
          <p:cNvSpPr>
            <a:spLocks noChangeArrowheads="1"/>
          </p:cNvSpPr>
          <p:nvPr userDrawn="1"/>
        </p:nvSpPr>
        <p:spPr bwMode="auto">
          <a:xfrm>
            <a:off x="0" y="0"/>
            <a:ext cx="9144000" cy="1590675"/>
          </a:xfrm>
          <a:prstGeom prst="rect">
            <a:avLst/>
          </a:prstGeom>
          <a:solidFill>
            <a:srgbClr val="B80000"/>
          </a:solidFill>
          <a:ln>
            <a:noFill/>
          </a:ln>
          <a:extLst>
            <a:ext uri="{91240B29-F687-4F45-9708-019B960494DF}">
              <a14:hiddenLine xmlns:a14="http://schemas.microsoft.com/office/drawing/2010/main" w="63500">
                <a:solidFill>
                  <a:srgbClr val="333399"/>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400" b="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b="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b="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b="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400" b="1">
                <a:effectLst/>
                <a:latin typeface="Times New Roman"/>
                <a:ea typeface="Times New Roman"/>
              </a:rPr>
              <a:t> </a:t>
            </a:r>
            <a:endParaRPr lang="en-US" sz="1200">
              <a:effectLst/>
              <a:latin typeface="Times New Roman"/>
              <a:ea typeface="Times New Roman"/>
            </a:endParaRPr>
          </a:p>
          <a:p>
            <a:pPr marL="0" marR="0" algn="ctr">
              <a:spcBef>
                <a:spcPts val="0"/>
              </a:spcBef>
              <a:spcAft>
                <a:spcPts val="0"/>
              </a:spcAft>
            </a:pPr>
            <a:r>
              <a:rPr lang="en-US" sz="1400" b="1">
                <a:effectLst/>
                <a:latin typeface="Times New Roman"/>
                <a:ea typeface="Times New Roman"/>
              </a:rPr>
              <a:t> </a:t>
            </a:r>
            <a:endParaRPr lang="en-US" sz="1200">
              <a:effectLst/>
              <a:latin typeface="Times New Roman"/>
              <a:ea typeface="Times New Roman"/>
            </a:endParaRPr>
          </a:p>
          <a:p>
            <a:pPr marL="0" marR="0" algn="ctr">
              <a:spcBef>
                <a:spcPts val="0"/>
              </a:spcBef>
              <a:spcAft>
                <a:spcPts val="0"/>
              </a:spcAft>
            </a:pPr>
            <a:r>
              <a:rPr lang="en-US" sz="1200">
                <a:solidFill>
                  <a:srgbClr val="FFFFFF"/>
                </a:solidFill>
                <a:effectLst/>
                <a:latin typeface="Times New Roman"/>
                <a:ea typeface="Times New Roman"/>
              </a:rPr>
              <a:t> </a:t>
            </a:r>
            <a:endParaRPr lang="en-US" sz="1200">
              <a:effectLst/>
              <a:latin typeface="Times New Roman"/>
              <a:ea typeface="Times New Roman"/>
            </a:endParaRPr>
          </a:p>
        </p:txBody>
      </p:sp>
      <p:grpSp>
        <p:nvGrpSpPr>
          <p:cNvPr id="8" name="Group 7"/>
          <p:cNvGrpSpPr/>
          <p:nvPr userDrawn="1"/>
        </p:nvGrpSpPr>
        <p:grpSpPr>
          <a:xfrm>
            <a:off x="1239529" y="266700"/>
            <a:ext cx="6657975" cy="1028700"/>
            <a:chOff x="0" y="0"/>
            <a:chExt cx="6657975" cy="1028700"/>
          </a:xfrm>
        </p:grpSpPr>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7625"/>
              <a:ext cx="10001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04900" y="57150"/>
              <a:ext cx="10287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47900" y="9525"/>
              <a:ext cx="10287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00425" y="0"/>
              <a:ext cx="1038225" cy="990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62475" y="19050"/>
              <a:ext cx="1038225" cy="990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57850" y="57150"/>
              <a:ext cx="1000125" cy="952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684812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ransition>
    <p:dissolv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smontagne1@ncdot.gov" TargetMode="External"/><Relationship Id="rId3" Type="http://schemas.openxmlformats.org/officeDocument/2006/relationships/hyperlink" Target="mailto:jason.simmons@dhhs.nc.gov" TargetMode="External"/><Relationship Id="rId7" Type="http://schemas.openxmlformats.org/officeDocument/2006/relationships/hyperlink" Target="mailto:Ilario.Pantano@doa.nc.gov" TargetMode="External"/><Relationship Id="rId2" Type="http://schemas.openxmlformats.org/officeDocument/2006/relationships/hyperlink" Target="mailto:mark.cooney@ncdcr.gov" TargetMode="External"/><Relationship Id="rId1" Type="http://schemas.openxmlformats.org/officeDocument/2006/relationships/slideLayout" Target="../slideLayouts/slideLayout2.xml"/><Relationship Id="rId6" Type="http://schemas.openxmlformats.org/officeDocument/2006/relationships/hyperlink" Target="mailto:Daryl.Morrison@dornc.com" TargetMode="External"/><Relationship Id="rId5" Type="http://schemas.openxmlformats.org/officeDocument/2006/relationships/hyperlink" Target="mailto:bill.a.crews@ncdps.gov" TargetMode="External"/><Relationship Id="rId4" Type="http://schemas.openxmlformats.org/officeDocument/2006/relationships/hyperlink" Target="mailto:alea@nccommerce.com" TargetMode="External"/><Relationship Id="rId9" Type="http://schemas.openxmlformats.org/officeDocument/2006/relationships/hyperlink" Target="mailto:brad.ives@ncdenr.go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jpe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0" y="1666874"/>
            <a:ext cx="9144000" cy="3057526"/>
          </a:xfrm>
        </p:spPr>
        <p:txBody>
          <a:bodyPr>
            <a:normAutofit/>
          </a:bodyPr>
          <a:lstStyle/>
          <a:p>
            <a:pPr eaLnBrk="1" hangingPunct="1"/>
            <a:r>
              <a:rPr lang="en-US" sz="4000" b="1" dirty="0" smtClean="0"/>
              <a:t>North Carolina Military </a:t>
            </a:r>
            <a:r>
              <a:rPr lang="en-US" sz="4000" b="1" dirty="0"/>
              <a:t>Affairs </a:t>
            </a:r>
            <a:r>
              <a:rPr lang="en-US" sz="4000" b="1" dirty="0" smtClean="0"/>
              <a:t>Commission (NCMAC) Update Brief</a:t>
            </a:r>
          </a:p>
        </p:txBody>
      </p:sp>
      <p:pic>
        <p:nvPicPr>
          <p:cNvPr id="5121" name="Picture 1" descr="image002"/>
          <p:cNvPicPr>
            <a:picLocks noChangeAspect="1" noChangeArrowheads="1"/>
          </p:cNvPicPr>
          <p:nvPr/>
        </p:nvPicPr>
        <p:blipFill>
          <a:blip r:embed="rId2" cstate="print"/>
          <a:srcRect/>
          <a:stretch>
            <a:fillRect/>
          </a:stretch>
        </p:blipFill>
        <p:spPr bwMode="auto">
          <a:xfrm>
            <a:off x="3581400" y="4947920"/>
            <a:ext cx="1897117" cy="183388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A9464B9D-09BA-4A67-A092-3862D977D35E}" type="slidenum">
              <a:rPr lang="en-US" smtClean="0"/>
              <a:pPr>
                <a:defRPr/>
              </a:pPr>
              <a:t>1</a:t>
            </a:fld>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685800"/>
          </a:xfrm>
        </p:spPr>
        <p:txBody>
          <a:bodyPr>
            <a:normAutofit fontScale="90000"/>
          </a:bodyPr>
          <a:lstStyle/>
          <a:p>
            <a:r>
              <a:rPr lang="en-US" b="1" dirty="0"/>
              <a:t>NCMAC Top Ten (10) Priorities </a:t>
            </a:r>
            <a:endParaRPr lang="en-US" dirty="0"/>
          </a:p>
        </p:txBody>
      </p:sp>
      <p:sp>
        <p:nvSpPr>
          <p:cNvPr id="3" name="Content Placeholder 2"/>
          <p:cNvSpPr>
            <a:spLocks noGrp="1"/>
          </p:cNvSpPr>
          <p:nvPr>
            <p:ph idx="1"/>
          </p:nvPr>
        </p:nvSpPr>
        <p:spPr>
          <a:xfrm>
            <a:off x="457200" y="2438400"/>
            <a:ext cx="8229600" cy="3962400"/>
          </a:xfrm>
        </p:spPr>
        <p:txBody>
          <a:bodyPr>
            <a:normAutofit/>
          </a:bodyPr>
          <a:lstStyle/>
          <a:p>
            <a:pPr marL="457200" indent="-457200">
              <a:buAutoNum type="arabicPeriod" startAt="9"/>
              <a:tabLst>
                <a:tab pos="457200" algn="l"/>
              </a:tabLst>
            </a:pPr>
            <a:r>
              <a:rPr lang="en-US" sz="2000" dirty="0" smtClean="0"/>
              <a:t>Coordinate </a:t>
            </a:r>
            <a:r>
              <a:rPr lang="en-US" sz="2000" dirty="0"/>
              <a:t>for state funding and support for 911 Call Centers on military installations and establish Joint 911 Call Centers with local communities where </a:t>
            </a:r>
            <a:r>
              <a:rPr lang="en-US" sz="2000" dirty="0" smtClean="0"/>
              <a:t>appropriate</a:t>
            </a:r>
          </a:p>
          <a:p>
            <a:pPr marL="0" indent="0">
              <a:buNone/>
              <a:tabLst>
                <a:tab pos="457200" algn="l"/>
              </a:tabLst>
            </a:pPr>
            <a:r>
              <a:rPr lang="en-US" sz="2000" i="1" dirty="0"/>
              <a:t>	</a:t>
            </a:r>
            <a:r>
              <a:rPr lang="en-US" sz="1800" i="1" dirty="0" smtClean="0"/>
              <a:t>	</a:t>
            </a:r>
            <a:r>
              <a:rPr lang="en-US" sz="1800" b="1" i="1" dirty="0" smtClean="0"/>
              <a:t>Assigned to: </a:t>
            </a:r>
            <a:r>
              <a:rPr lang="en-US" sz="1800" i="1" dirty="0" smtClean="0"/>
              <a:t>Quality of Life Committee</a:t>
            </a:r>
          </a:p>
          <a:p>
            <a:pPr marL="914400" lvl="1" indent="-457200">
              <a:buNone/>
            </a:pPr>
            <a:r>
              <a:rPr lang="en-US" sz="1800" i="1" dirty="0"/>
              <a:t>	</a:t>
            </a:r>
            <a:r>
              <a:rPr lang="en-US" sz="1800" b="1" i="1" dirty="0" smtClean="0"/>
              <a:t>Status and action: </a:t>
            </a:r>
            <a:r>
              <a:rPr lang="en-US" sz="1800" i="1" dirty="0" smtClean="0"/>
              <a:t>City of Jacksonville and Camp Lejeune working potential solution by making installation the Back-up and Secondary PSAP (awaiting outcome)</a:t>
            </a:r>
          </a:p>
          <a:p>
            <a:pPr marL="457200" lvl="1" indent="0">
              <a:buNone/>
            </a:pPr>
            <a:endParaRPr lang="en-US" sz="1600" i="1" dirty="0" smtClean="0"/>
          </a:p>
          <a:p>
            <a:pPr marL="457200" indent="-457200">
              <a:buNone/>
              <a:tabLst>
                <a:tab pos="457200" algn="l"/>
              </a:tabLst>
            </a:pPr>
            <a:r>
              <a:rPr lang="en-US" sz="2000" dirty="0" smtClean="0"/>
              <a:t>10.</a:t>
            </a:r>
            <a:r>
              <a:rPr lang="en-US" sz="2000" i="1" dirty="0" smtClean="0"/>
              <a:t>	</a:t>
            </a:r>
            <a:r>
              <a:rPr lang="en-US" sz="2000" dirty="0"/>
              <a:t>Prepare NCMAC report for Governor and NC General </a:t>
            </a:r>
            <a:r>
              <a:rPr lang="en-US" sz="2000" dirty="0" smtClean="0"/>
              <a:t>Assembly</a:t>
            </a:r>
            <a:r>
              <a:rPr lang="en-US" sz="2000" i="1" dirty="0" smtClean="0"/>
              <a:t>.</a:t>
            </a:r>
          </a:p>
          <a:p>
            <a:pPr marL="914400" lvl="1" indent="0">
              <a:buNone/>
            </a:pPr>
            <a:r>
              <a:rPr lang="en-US" sz="1800" b="1" i="1" dirty="0" smtClean="0"/>
              <a:t>Assigned to</a:t>
            </a:r>
            <a:r>
              <a:rPr lang="en-US" sz="1800" i="1" dirty="0" smtClean="0"/>
              <a:t>: Chairman, Military Affairs Advisor and ESG  </a:t>
            </a:r>
            <a:endParaRPr lang="en-US" sz="1800" i="1" dirty="0"/>
          </a:p>
          <a:p>
            <a:pPr marL="914400" lvl="1" indent="0">
              <a:buNone/>
            </a:pPr>
            <a:r>
              <a:rPr lang="en-US" sz="1800" b="1" i="1" dirty="0" smtClean="0"/>
              <a:t>Status and action</a:t>
            </a:r>
            <a:r>
              <a:rPr lang="en-US" sz="1800" i="1" dirty="0" smtClean="0"/>
              <a:t>:  Governor and Speaker of the House has been briefed, awaiting briefing date and time for Senate Pro Tem. </a:t>
            </a:r>
            <a:endParaRPr lang="en-US" i="1" dirty="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10</a:t>
            </a:fld>
            <a:endParaRPr lang="en-US" dirty="0"/>
          </a:p>
        </p:txBody>
      </p:sp>
    </p:spTree>
    <p:extLst>
      <p:ext uri="{BB962C8B-B14F-4D97-AF65-F5344CB8AC3E}">
        <p14:creationId xmlns:p14="http://schemas.microsoft.com/office/powerpoint/2010/main" val="2217500651"/>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600200"/>
            <a:ext cx="9144000" cy="838200"/>
          </a:xfrm>
        </p:spPr>
        <p:txBody>
          <a:bodyPr/>
          <a:lstStyle/>
          <a:p>
            <a:pPr eaLnBrk="1" hangingPunct="1"/>
            <a:r>
              <a:rPr lang="en-US" sz="3200" b="1" dirty="0" smtClean="0"/>
              <a:t>   Summary</a:t>
            </a:r>
          </a:p>
        </p:txBody>
      </p:sp>
      <p:sp>
        <p:nvSpPr>
          <p:cNvPr id="11266" name="Rectangle 3"/>
          <p:cNvSpPr>
            <a:spLocks noGrp="1" noChangeArrowheads="1"/>
          </p:cNvSpPr>
          <p:nvPr>
            <p:ph idx="1"/>
          </p:nvPr>
        </p:nvSpPr>
        <p:spPr>
          <a:xfrm>
            <a:off x="609600" y="2590800"/>
            <a:ext cx="8001000" cy="3810000"/>
          </a:xfrm>
        </p:spPr>
        <p:txBody>
          <a:bodyPr/>
          <a:lstStyle/>
          <a:p>
            <a:pPr eaLnBrk="1" hangingPunct="1">
              <a:buFont typeface="Wingdings" pitchFamily="2" charset="2"/>
              <a:buChar char="§"/>
            </a:pPr>
            <a:r>
              <a:rPr lang="en-US" sz="1800" dirty="0" smtClean="0"/>
              <a:t>The NCMAC is operational and meeting the goals and requirements as defined in General Statue and Directives from the Governor</a:t>
            </a:r>
          </a:p>
          <a:p>
            <a:pPr eaLnBrk="1" hangingPunct="1">
              <a:buFont typeface="Wingdings" pitchFamily="2" charset="2"/>
              <a:buChar char="§"/>
            </a:pPr>
            <a:r>
              <a:rPr lang="en-US" sz="1800" dirty="0" smtClean="0"/>
              <a:t>A strategic plan is forthcoming with short range and long range goals, in the meantime the Commission is focused on immediate requirements</a:t>
            </a:r>
          </a:p>
          <a:p>
            <a:pPr eaLnBrk="1" hangingPunct="1">
              <a:buFont typeface="Wingdings" pitchFamily="2" charset="2"/>
              <a:buChar char="§"/>
            </a:pPr>
            <a:r>
              <a:rPr lang="en-US" sz="1800" dirty="0" smtClean="0"/>
              <a:t>The Commission is developing a systematic path with subsequent steps to achieve long range goals</a:t>
            </a:r>
          </a:p>
          <a:p>
            <a:pPr eaLnBrk="1" hangingPunct="1">
              <a:buFont typeface="Wingdings" pitchFamily="2" charset="2"/>
              <a:buChar char="§"/>
            </a:pPr>
            <a:r>
              <a:rPr lang="en-US" sz="1800" dirty="0" smtClean="0"/>
              <a:t>All actions support our top ten priorities</a:t>
            </a:r>
          </a:p>
          <a:p>
            <a:pPr eaLnBrk="1" hangingPunct="1">
              <a:buFont typeface="Wingdings" pitchFamily="2" charset="2"/>
              <a:buChar char="§"/>
            </a:pPr>
            <a:r>
              <a:rPr lang="en-US" sz="1800" dirty="0" smtClean="0"/>
              <a:t>All efforts work to ensure that North Carolina remains the unquestionable Friendliest State to this Nation’s Military and Veterans</a:t>
            </a:r>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11</a:t>
            </a:fld>
            <a:endParaRPr lang="en-US"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533400" y="1676400"/>
            <a:ext cx="8229600" cy="1143000"/>
          </a:xfrm>
        </p:spPr>
        <p:txBody>
          <a:bodyPr/>
          <a:lstStyle/>
          <a:p>
            <a:pPr eaLnBrk="1" hangingPunct="1"/>
            <a:r>
              <a:rPr lang="en-US" sz="3200" b="1" dirty="0" smtClean="0"/>
              <a:t>Questions?</a:t>
            </a:r>
          </a:p>
        </p:txBody>
      </p:sp>
      <p:sp>
        <p:nvSpPr>
          <p:cNvPr id="16387" name="Rectangle 3"/>
          <p:cNvSpPr>
            <a:spLocks noGrp="1" noChangeArrowheads="1"/>
          </p:cNvSpPr>
          <p:nvPr>
            <p:ph idx="1"/>
          </p:nvPr>
        </p:nvSpPr>
        <p:spPr>
          <a:xfrm>
            <a:off x="762000" y="2667000"/>
            <a:ext cx="7693025" cy="914400"/>
          </a:xfrm>
        </p:spPr>
        <p:txBody>
          <a:bodyPr/>
          <a:lstStyle/>
          <a:p>
            <a:pPr algn="ctr" eaLnBrk="1" hangingPunct="1">
              <a:buFont typeface="Wingdings" pitchFamily="2" charset="2"/>
              <a:buNone/>
            </a:pPr>
            <a:r>
              <a:rPr lang="en-US" sz="3200" dirty="0" smtClean="0">
                <a:solidFill>
                  <a:srgbClr val="000000"/>
                </a:solidFill>
              </a:rPr>
              <a:t>         </a:t>
            </a:r>
          </a:p>
        </p:txBody>
      </p:sp>
      <p:sp>
        <p:nvSpPr>
          <p:cNvPr id="9" name="Slide Number Placeholder 8"/>
          <p:cNvSpPr>
            <a:spLocks noGrp="1"/>
          </p:cNvSpPr>
          <p:nvPr>
            <p:ph type="sldNum" sz="quarter" idx="12"/>
          </p:nvPr>
        </p:nvSpPr>
        <p:spPr/>
        <p:txBody>
          <a:bodyPr/>
          <a:lstStyle/>
          <a:p>
            <a:pPr>
              <a:defRPr/>
            </a:pPr>
            <a:fld id="{4A578343-8A6D-4CDE-B2C7-8338988A96AF}" type="slidenum">
              <a:rPr lang="en-US" smtClean="0"/>
              <a:pPr>
                <a:defRPr/>
              </a:pPr>
              <a:t>12</a:t>
            </a:fld>
            <a:endParaRPr lang="en-US" dirty="0"/>
          </a:p>
        </p:txBody>
      </p:sp>
      <p:grpSp>
        <p:nvGrpSpPr>
          <p:cNvPr id="16388" name="Group 16"/>
          <p:cNvGrpSpPr>
            <a:grpSpLocks/>
          </p:cNvGrpSpPr>
          <p:nvPr/>
        </p:nvGrpSpPr>
        <p:grpSpPr bwMode="auto">
          <a:xfrm>
            <a:off x="747252" y="3571572"/>
            <a:ext cx="7772400" cy="1905000"/>
            <a:chOff x="0" y="3562"/>
            <a:chExt cx="12240" cy="4764"/>
          </a:xfrm>
        </p:grpSpPr>
        <p:pic>
          <p:nvPicPr>
            <p:cNvPr id="16389" name="Picture 18" descr="ng-1"/>
            <p:cNvPicPr>
              <a:picLocks noChangeAspect="1" noChangeArrowheads="1"/>
            </p:cNvPicPr>
            <p:nvPr/>
          </p:nvPicPr>
          <p:blipFill>
            <a:blip r:embed="rId2" cstate="print"/>
            <a:srcRect/>
            <a:stretch>
              <a:fillRect/>
            </a:stretch>
          </p:blipFill>
          <p:spPr bwMode="auto">
            <a:xfrm>
              <a:off x="9180" y="3562"/>
              <a:ext cx="3060" cy="4764"/>
            </a:xfrm>
            <a:prstGeom prst="rect">
              <a:avLst/>
            </a:prstGeom>
            <a:noFill/>
            <a:ln w="9525">
              <a:noFill/>
              <a:miter lim="800000"/>
              <a:headEnd/>
              <a:tailEnd/>
            </a:ln>
          </p:spPr>
        </p:pic>
        <p:pic>
          <p:nvPicPr>
            <p:cNvPr id="16390" name="Picture 19" descr="marines-cl-081030-M-7097L-0"/>
            <p:cNvPicPr>
              <a:picLocks noChangeAspect="1" noChangeArrowheads="1"/>
            </p:cNvPicPr>
            <p:nvPr/>
          </p:nvPicPr>
          <p:blipFill>
            <a:blip r:embed="rId3" cstate="print"/>
            <a:srcRect/>
            <a:stretch>
              <a:fillRect/>
            </a:stretch>
          </p:blipFill>
          <p:spPr bwMode="auto">
            <a:xfrm>
              <a:off x="5520" y="3562"/>
              <a:ext cx="4020" cy="4764"/>
            </a:xfrm>
            <a:prstGeom prst="rect">
              <a:avLst/>
            </a:prstGeom>
            <a:noFill/>
            <a:ln w="9525">
              <a:noFill/>
              <a:miter lim="800000"/>
              <a:headEnd/>
              <a:tailEnd/>
            </a:ln>
          </p:spPr>
        </p:pic>
        <p:pic>
          <p:nvPicPr>
            <p:cNvPr id="16391" name="Picture 20" descr="airforce1"/>
            <p:cNvPicPr>
              <a:picLocks noChangeAspect="1" noChangeArrowheads="1"/>
            </p:cNvPicPr>
            <p:nvPr/>
          </p:nvPicPr>
          <p:blipFill>
            <a:blip r:embed="rId4" cstate="print"/>
            <a:srcRect/>
            <a:stretch>
              <a:fillRect/>
            </a:stretch>
          </p:blipFill>
          <p:spPr bwMode="auto">
            <a:xfrm>
              <a:off x="2640" y="3562"/>
              <a:ext cx="2880" cy="4764"/>
            </a:xfrm>
            <a:prstGeom prst="rect">
              <a:avLst/>
            </a:prstGeom>
            <a:noFill/>
            <a:ln w="9525">
              <a:noFill/>
              <a:miter lim="800000"/>
              <a:headEnd/>
              <a:tailEnd/>
            </a:ln>
          </p:spPr>
        </p:pic>
        <p:pic>
          <p:nvPicPr>
            <p:cNvPr id="16392" name="Picture 21" descr="army4"/>
            <p:cNvPicPr>
              <a:picLocks noChangeAspect="1" noChangeArrowheads="1"/>
            </p:cNvPicPr>
            <p:nvPr/>
          </p:nvPicPr>
          <p:blipFill>
            <a:blip r:embed="rId5" cstate="print"/>
            <a:srcRect/>
            <a:stretch>
              <a:fillRect/>
            </a:stretch>
          </p:blipFill>
          <p:spPr bwMode="auto">
            <a:xfrm>
              <a:off x="0" y="3562"/>
              <a:ext cx="2640" cy="4701"/>
            </a:xfrm>
            <a:prstGeom prst="rect">
              <a:avLst/>
            </a:prstGeom>
            <a:noFill/>
            <a:ln w="9525">
              <a:noFill/>
              <a:miter lim="800000"/>
              <a:headEnd/>
              <a:tailEnd/>
            </a:ln>
          </p:spPr>
        </p:pic>
      </p:gr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 </a:t>
            </a:r>
            <a:r>
              <a:rPr lang="en-US" smtClean="0"/>
              <a:t>Up SLIDES</a:t>
            </a:r>
            <a:endParaRPr lang="en-US" dirty="0"/>
          </a:p>
        </p:txBody>
      </p:sp>
      <p:sp>
        <p:nvSpPr>
          <p:cNvPr id="7" name="Subtitle 6"/>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13</a:t>
            </a:fld>
            <a:endParaRPr lang="en-US" dirty="0"/>
          </a:p>
        </p:txBody>
      </p:sp>
    </p:spTree>
    <p:extLst>
      <p:ext uri="{BB962C8B-B14F-4D97-AF65-F5344CB8AC3E}">
        <p14:creationId xmlns:p14="http://schemas.microsoft.com/office/powerpoint/2010/main" val="3006476978"/>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686800" cy="1143000"/>
          </a:xfrm>
        </p:spPr>
        <p:txBody>
          <a:bodyPr anchor="ctr">
            <a:normAutofit/>
          </a:bodyPr>
          <a:lstStyle/>
          <a:p>
            <a:pPr algn="ctr"/>
            <a:r>
              <a:rPr lang="en-US" sz="2400" b="1" dirty="0" smtClean="0"/>
              <a:t>Second only to Agriculture, North Carolina’s Defense Economy Quietly Impacts Businesses Across the State </a:t>
            </a:r>
            <a:endParaRPr lang="en-US" sz="2400" b="1" dirty="0"/>
          </a:p>
        </p:txBody>
      </p:sp>
      <p:sp>
        <p:nvSpPr>
          <p:cNvPr id="10" name="Content Placeholder 9"/>
          <p:cNvSpPr>
            <a:spLocks noGrp="1"/>
          </p:cNvSpPr>
          <p:nvPr>
            <p:ph idx="1"/>
          </p:nvPr>
        </p:nvSpPr>
        <p:spPr>
          <a:xfrm>
            <a:off x="304800" y="2740223"/>
            <a:ext cx="5714999" cy="3724275"/>
          </a:xfrm>
        </p:spPr>
        <p:txBody>
          <a:bodyPr/>
          <a:lstStyle/>
          <a:p>
            <a:pPr marL="231775" indent="-231775" eaLnBrk="1" fontAlgn="auto" hangingPunct="1">
              <a:spcBef>
                <a:spcPts val="400"/>
              </a:spcBef>
              <a:spcAft>
                <a:spcPts val="0"/>
              </a:spcAft>
              <a:defRPr/>
            </a:pPr>
            <a:r>
              <a:rPr lang="en-US" sz="2000" b="1" dirty="0">
                <a:solidFill>
                  <a:prstClr val="black"/>
                </a:solidFill>
                <a:latin typeface="Calibri" pitchFamily="34" charset="0"/>
              </a:rPr>
              <a:t>Total Annual Military Impact </a:t>
            </a:r>
          </a:p>
          <a:p>
            <a:pPr marL="225425" indent="-225425" eaLnBrk="1" fontAlgn="auto" hangingPunct="1">
              <a:spcBef>
                <a:spcPts val="400"/>
              </a:spcBef>
              <a:spcAft>
                <a:spcPts val="0"/>
              </a:spcAft>
              <a:buFont typeface="Arial" pitchFamily="34" charset="0"/>
              <a:buChar char="•"/>
              <a:defRPr/>
            </a:pPr>
            <a:r>
              <a:rPr lang="en-US" sz="1800" dirty="0">
                <a:solidFill>
                  <a:prstClr val="black"/>
                </a:solidFill>
                <a:latin typeface="Calibri" pitchFamily="34" charset="0"/>
              </a:rPr>
              <a:t>10% of NC’s economic activity – NC’s second largest sector of the economy</a:t>
            </a:r>
          </a:p>
          <a:p>
            <a:pPr marL="225425" indent="-225425" eaLnBrk="1" fontAlgn="auto" hangingPunct="1">
              <a:spcBef>
                <a:spcPts val="400"/>
              </a:spcBef>
              <a:spcAft>
                <a:spcPts val="0"/>
              </a:spcAft>
              <a:buFont typeface="Arial" pitchFamily="34" charset="0"/>
              <a:buChar char="•"/>
              <a:defRPr/>
            </a:pPr>
            <a:r>
              <a:rPr lang="en-US" sz="1800" dirty="0">
                <a:solidFill>
                  <a:prstClr val="black"/>
                </a:solidFill>
                <a:latin typeface="Calibri" pitchFamily="34" charset="0"/>
              </a:rPr>
              <a:t>Nearly $30B comes to NC from the US Department of Defense</a:t>
            </a:r>
          </a:p>
          <a:p>
            <a:pPr marL="225425" indent="-225425" eaLnBrk="1" fontAlgn="auto" hangingPunct="1">
              <a:spcBef>
                <a:spcPts val="400"/>
              </a:spcBef>
              <a:spcAft>
                <a:spcPts val="0"/>
              </a:spcAft>
              <a:buFont typeface="Arial" pitchFamily="34" charset="0"/>
              <a:buChar char="•"/>
              <a:defRPr/>
            </a:pPr>
            <a:r>
              <a:rPr lang="en-US" sz="1800" dirty="0">
                <a:solidFill>
                  <a:prstClr val="black"/>
                </a:solidFill>
                <a:latin typeface="Calibri" pitchFamily="34" charset="0"/>
              </a:rPr>
              <a:t>$30B in Personal Income, $48B in Gross State Product</a:t>
            </a:r>
          </a:p>
          <a:p>
            <a:pPr marL="225425" indent="-225425" eaLnBrk="1" fontAlgn="auto" hangingPunct="1">
              <a:spcBef>
                <a:spcPts val="400"/>
              </a:spcBef>
              <a:spcAft>
                <a:spcPts val="0"/>
              </a:spcAft>
              <a:buFont typeface="Arial" pitchFamily="34" charset="0"/>
              <a:buChar char="•"/>
              <a:defRPr/>
            </a:pPr>
            <a:r>
              <a:rPr lang="en-US" sz="1800" dirty="0">
                <a:solidFill>
                  <a:prstClr val="black"/>
                </a:solidFill>
                <a:latin typeface="Calibri" pitchFamily="34" charset="0"/>
              </a:rPr>
              <a:t>Defense contracts in FY2012 :    </a:t>
            </a:r>
          </a:p>
          <a:p>
            <a:pPr marL="688975" lvl="1" indent="-231775" eaLnBrk="1" fontAlgn="auto" hangingPunct="1">
              <a:spcBef>
                <a:spcPts val="400"/>
              </a:spcBef>
              <a:spcAft>
                <a:spcPts val="0"/>
              </a:spcAft>
              <a:buFont typeface="Arial" pitchFamily="34" charset="0"/>
              <a:buChar char="•"/>
              <a:defRPr/>
            </a:pPr>
            <a:r>
              <a:rPr lang="en-US" sz="1800" dirty="0">
                <a:solidFill>
                  <a:prstClr val="black"/>
                </a:solidFill>
                <a:latin typeface="Calibri" pitchFamily="34" charset="0"/>
              </a:rPr>
              <a:t>Prime contracts:	$3.43 billion</a:t>
            </a:r>
          </a:p>
          <a:p>
            <a:pPr marL="688975" lvl="1" indent="-231775" eaLnBrk="1" fontAlgn="auto" hangingPunct="1">
              <a:spcBef>
                <a:spcPts val="400"/>
              </a:spcBef>
              <a:spcAft>
                <a:spcPts val="0"/>
              </a:spcAft>
              <a:buFont typeface="Arial" pitchFamily="34" charset="0"/>
              <a:buChar char="•"/>
              <a:defRPr/>
            </a:pPr>
            <a:r>
              <a:rPr lang="en-US" sz="1800" dirty="0">
                <a:solidFill>
                  <a:prstClr val="black"/>
                </a:solidFill>
                <a:latin typeface="Calibri" pitchFamily="34" charset="0"/>
              </a:rPr>
              <a:t>Subcontracts:	additional billions*</a:t>
            </a:r>
          </a:p>
          <a:p>
            <a:pPr marL="225425" indent="-225425" eaLnBrk="1" fontAlgn="auto" hangingPunct="1">
              <a:spcBef>
                <a:spcPts val="400"/>
              </a:spcBef>
              <a:spcAft>
                <a:spcPts val="0"/>
              </a:spcAft>
              <a:buFont typeface="Arial" pitchFamily="34" charset="0"/>
              <a:buChar char="•"/>
              <a:defRPr/>
            </a:pPr>
            <a:r>
              <a:rPr lang="en-US" sz="1800" dirty="0">
                <a:solidFill>
                  <a:prstClr val="black"/>
                </a:solidFill>
                <a:latin typeface="Calibri" pitchFamily="34" charset="0"/>
              </a:rPr>
              <a:t>Prime Contracts in NC: federal (100 Counties); </a:t>
            </a:r>
            <a:r>
              <a:rPr lang="en-US" sz="1800" dirty="0" err="1">
                <a:solidFill>
                  <a:prstClr val="black"/>
                </a:solidFill>
                <a:latin typeface="Calibri" pitchFamily="34" charset="0"/>
              </a:rPr>
              <a:t>DoD</a:t>
            </a:r>
            <a:r>
              <a:rPr lang="en-US" sz="1800" dirty="0">
                <a:solidFill>
                  <a:prstClr val="black"/>
                </a:solidFill>
                <a:latin typeface="Calibri" pitchFamily="34" charset="0"/>
              </a:rPr>
              <a:t> (83 Counties):</a:t>
            </a:r>
          </a:p>
          <a:p>
            <a:endParaRPr lang="en-US" dirty="0"/>
          </a:p>
        </p:txBody>
      </p:sp>
      <p:sp>
        <p:nvSpPr>
          <p:cNvPr id="3" name="TextBox 2"/>
          <p:cNvSpPr txBox="1"/>
          <p:nvPr/>
        </p:nvSpPr>
        <p:spPr>
          <a:xfrm>
            <a:off x="457198" y="6397823"/>
            <a:ext cx="7890387" cy="307777"/>
          </a:xfrm>
          <a:prstGeom prst="rect">
            <a:avLst/>
          </a:prstGeom>
          <a:noFill/>
        </p:spPr>
        <p:txBody>
          <a:bodyPr wrap="square" rtlCol="0">
            <a:spAutoFit/>
          </a:bodyPr>
          <a:lstStyle/>
          <a:p>
            <a:pPr eaLnBrk="1" fontAlgn="auto" hangingPunct="1">
              <a:spcBef>
                <a:spcPts val="0"/>
              </a:spcBef>
              <a:spcAft>
                <a:spcPts val="0"/>
              </a:spcAft>
            </a:pPr>
            <a:r>
              <a:rPr lang="en-US" sz="1400" dirty="0" smtClean="0">
                <a:solidFill>
                  <a:prstClr val="black"/>
                </a:solidFill>
                <a:latin typeface="Calibri" panose="020F0502020204030204" pitchFamily="34" charset="0"/>
              </a:rPr>
              <a:t>* Data for subcontracting unavailable</a:t>
            </a:r>
            <a:endParaRPr lang="en-US" sz="1400" dirty="0">
              <a:solidFill>
                <a:prstClr val="black"/>
              </a:solidFill>
              <a:latin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3853163831"/>
              </p:ext>
            </p:extLst>
          </p:nvPr>
        </p:nvGraphicFramePr>
        <p:xfrm>
          <a:off x="4800600" y="2819400"/>
          <a:ext cx="57150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400800" y="5191780"/>
            <a:ext cx="2514600"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spcBef>
                <a:spcPts val="0"/>
              </a:spcBef>
              <a:spcAft>
                <a:spcPts val="0"/>
              </a:spcAft>
            </a:pPr>
            <a:r>
              <a:rPr lang="en-US" sz="1400" b="1" dirty="0" err="1" smtClean="0">
                <a:solidFill>
                  <a:srgbClr val="000000"/>
                </a:solidFill>
                <a:latin typeface="Calibri" panose="020F0502020204030204" pitchFamily="34" charset="0"/>
              </a:rPr>
              <a:t>DoD</a:t>
            </a:r>
            <a:r>
              <a:rPr lang="en-US" sz="1400" b="1" dirty="0" smtClean="0">
                <a:solidFill>
                  <a:srgbClr val="000000"/>
                </a:solidFill>
                <a:latin typeface="Calibri" pitchFamily="34" charset="0"/>
              </a:rPr>
              <a:t> Prime Contracts in NC, </a:t>
            </a:r>
          </a:p>
          <a:p>
            <a:pPr algn="ctr" eaLnBrk="1" fontAlgn="auto" hangingPunct="1">
              <a:spcBef>
                <a:spcPts val="0"/>
              </a:spcBef>
              <a:spcAft>
                <a:spcPts val="0"/>
              </a:spcAft>
            </a:pPr>
            <a:r>
              <a:rPr lang="en-US" sz="1400" b="1" dirty="0" smtClean="0">
                <a:solidFill>
                  <a:srgbClr val="000000"/>
                </a:solidFill>
                <a:latin typeface="Calibri" pitchFamily="34" charset="0"/>
              </a:rPr>
              <a:t>By Type (FY2012)</a:t>
            </a:r>
            <a:endParaRPr lang="en-US" sz="1400" b="1" dirty="0">
              <a:solidFill>
                <a:srgbClr val="000000"/>
              </a:solidFill>
              <a:latin typeface="Calibri" pitchFamily="34" charset="0"/>
            </a:endParaRPr>
          </a:p>
        </p:txBody>
      </p:sp>
      <p:sp>
        <p:nvSpPr>
          <p:cNvPr id="9" name="Slide Number Placeholder 8"/>
          <p:cNvSpPr>
            <a:spLocks noGrp="1"/>
          </p:cNvSpPr>
          <p:nvPr>
            <p:ph type="sldNum" sz="quarter" idx="12"/>
          </p:nvPr>
        </p:nvSpPr>
        <p:spPr/>
        <p:txBody>
          <a:bodyPr/>
          <a:lstStyle/>
          <a:p>
            <a:pPr>
              <a:defRPr/>
            </a:pPr>
            <a:fld id="{4A578343-8A6D-4CDE-B2C7-8338988A96AF}" type="slidenum">
              <a:rPr lang="en-US" smtClean="0"/>
              <a:pPr>
                <a:defRPr/>
              </a:pPr>
              <a:t>14</a:t>
            </a:fld>
            <a:endParaRPr lang="en-US" dirty="0"/>
          </a:p>
        </p:txBody>
      </p:sp>
    </p:spTree>
    <p:extLst>
      <p:ext uri="{BB962C8B-B14F-4D97-AF65-F5344CB8AC3E}">
        <p14:creationId xmlns:p14="http://schemas.microsoft.com/office/powerpoint/2010/main" val="3706381884"/>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noAutofit/>
          </a:bodyPr>
          <a:lstStyle/>
          <a:p>
            <a:pPr algn="ctr"/>
            <a:r>
              <a:rPr lang="en-US" sz="2400" b="1" dirty="0" smtClean="0"/>
              <a:t>North Carolina’s Military Presence is Unrivaled and has a Dramatic Impact on our State’s Security, Economy, and our Way of Life</a:t>
            </a:r>
            <a:endParaRPr lang="en-US" sz="2400" b="1" dirty="0"/>
          </a:p>
        </p:txBody>
      </p:sp>
      <p:sp>
        <p:nvSpPr>
          <p:cNvPr id="8" name="Content Placeholder 7"/>
          <p:cNvSpPr>
            <a:spLocks noGrp="1"/>
          </p:cNvSpPr>
          <p:nvPr>
            <p:ph sz="half" idx="1"/>
          </p:nvPr>
        </p:nvSpPr>
        <p:spPr>
          <a:xfrm>
            <a:off x="427704" y="2880852"/>
            <a:ext cx="4267200" cy="3733800"/>
          </a:xfrm>
        </p:spPr>
        <p:txBody>
          <a:bodyPr>
            <a:normAutofit/>
          </a:bodyPr>
          <a:lstStyle/>
          <a:p>
            <a:pPr marL="231775" lvl="0" indent="-231775" defTabSz="115888">
              <a:spcBef>
                <a:spcPts val="0"/>
              </a:spcBef>
              <a:tabLst>
                <a:tab pos="3716338" algn="l"/>
                <a:tab pos="4630738" algn="l"/>
                <a:tab pos="4746625" algn="l"/>
              </a:tabLst>
              <a:defRPr/>
            </a:pPr>
            <a:r>
              <a:rPr lang="en-US" sz="2100" b="1" kern="0" dirty="0" smtClean="0">
                <a:solidFill>
                  <a:srgbClr val="0000CC"/>
                </a:solidFill>
                <a:latin typeface="Calibri" pitchFamily="34" charset="0"/>
              </a:rPr>
              <a:t>3</a:t>
            </a:r>
            <a:r>
              <a:rPr lang="en-US" sz="2100" b="1" kern="0" baseline="30000" dirty="0" smtClean="0">
                <a:solidFill>
                  <a:srgbClr val="0000CC"/>
                </a:solidFill>
                <a:latin typeface="Calibri" pitchFamily="34" charset="0"/>
              </a:rPr>
              <a:t>rd</a:t>
            </a:r>
            <a:r>
              <a:rPr lang="en-US" sz="2100" b="1" kern="0" dirty="0" smtClean="0">
                <a:solidFill>
                  <a:srgbClr val="0000CC"/>
                </a:solidFill>
                <a:latin typeface="Calibri" pitchFamily="34" charset="0"/>
              </a:rPr>
              <a:t> highest active duty military presence </a:t>
            </a:r>
          </a:p>
          <a:p>
            <a:pPr marL="231775" lvl="0" indent="-231775" defTabSz="115888">
              <a:spcBef>
                <a:spcPts val="0"/>
              </a:spcBef>
              <a:tabLst>
                <a:tab pos="3716338" algn="l"/>
                <a:tab pos="4630738" algn="l"/>
                <a:tab pos="4746625" algn="l"/>
              </a:tabLst>
              <a:defRPr/>
            </a:pPr>
            <a:r>
              <a:rPr lang="en-US" sz="2100" kern="0" dirty="0" smtClean="0">
                <a:solidFill>
                  <a:sysClr val="windowText" lastClr="000000"/>
                </a:solidFill>
                <a:latin typeface="Calibri" pitchFamily="34" charset="0"/>
              </a:rPr>
              <a:t>6 major installations (5 </a:t>
            </a:r>
            <a:r>
              <a:rPr lang="en-US" sz="2100" kern="0" dirty="0" err="1" smtClean="0">
                <a:solidFill>
                  <a:sysClr val="windowText" lastClr="000000"/>
                </a:solidFill>
                <a:latin typeface="Calibri" pitchFamily="34" charset="0"/>
              </a:rPr>
              <a:t>DoD</a:t>
            </a:r>
            <a:r>
              <a:rPr lang="en-US" sz="2100" kern="0" dirty="0" smtClean="0">
                <a:solidFill>
                  <a:sysClr val="windowText" lastClr="000000"/>
                </a:solidFill>
                <a:latin typeface="Calibri" pitchFamily="34" charset="0"/>
              </a:rPr>
              <a:t>/1 DHS)</a:t>
            </a:r>
          </a:p>
          <a:p>
            <a:pPr marL="231775" lvl="1" indent="-231775" defTabSz="115888">
              <a:spcBef>
                <a:spcPts val="0"/>
              </a:spcBef>
              <a:buFont typeface="Arial" pitchFamily="34" charset="0"/>
              <a:buChar char="•"/>
              <a:tabLst>
                <a:tab pos="3716338" algn="l"/>
                <a:tab pos="4630738" algn="l"/>
                <a:tab pos="4746625" algn="l"/>
              </a:tabLst>
              <a:defRPr/>
            </a:pPr>
            <a:r>
              <a:rPr lang="en-US" sz="2100" kern="0" dirty="0" smtClean="0">
                <a:solidFill>
                  <a:sysClr val="windowText" lastClr="000000"/>
                </a:solidFill>
                <a:latin typeface="Calibri" pitchFamily="34" charset="0"/>
              </a:rPr>
              <a:t>116 NC National Guard facilities </a:t>
            </a:r>
          </a:p>
          <a:p>
            <a:pPr marL="231775" lvl="1" indent="-231775" defTabSz="115888">
              <a:spcBef>
                <a:spcPts val="0"/>
              </a:spcBef>
              <a:buFont typeface="Arial" pitchFamily="34" charset="0"/>
              <a:buChar char="•"/>
              <a:tabLst>
                <a:tab pos="3716338" algn="l"/>
                <a:tab pos="4630738" algn="l"/>
                <a:tab pos="4746625" algn="l"/>
              </a:tabLst>
              <a:defRPr/>
            </a:pPr>
            <a:r>
              <a:rPr lang="en-US" sz="2100" kern="0" dirty="0" smtClean="0">
                <a:solidFill>
                  <a:sysClr val="windowText" lastClr="000000"/>
                </a:solidFill>
                <a:latin typeface="Calibri" pitchFamily="34" charset="0"/>
              </a:rPr>
              <a:t>40 Army Reserve facilities statewide  </a:t>
            </a:r>
          </a:p>
          <a:p>
            <a:pPr marL="231775" lvl="1" indent="-231775" defTabSz="115888">
              <a:spcBef>
                <a:spcPts val="0"/>
              </a:spcBef>
              <a:buFont typeface="Arial" pitchFamily="34" charset="0"/>
              <a:buChar char="•"/>
              <a:tabLst>
                <a:tab pos="3716338" algn="l"/>
                <a:tab pos="4630738" algn="l"/>
                <a:tab pos="4746625" algn="l"/>
              </a:tabLst>
              <a:defRPr/>
            </a:pPr>
            <a:r>
              <a:rPr lang="en-US" sz="2100" kern="0" dirty="0" smtClean="0">
                <a:solidFill>
                  <a:sysClr val="windowText" lastClr="000000"/>
                </a:solidFill>
                <a:latin typeface="Calibri" pitchFamily="34" charset="0"/>
              </a:rPr>
              <a:t>139,000 Active, Guard and Reserve personnel</a:t>
            </a:r>
          </a:p>
          <a:p>
            <a:pPr marL="688975" lvl="2" indent="-231775" defTabSz="115888">
              <a:buFont typeface="Wingdings" pitchFamily="2" charset="2"/>
              <a:buChar char="Ø"/>
              <a:tabLst>
                <a:tab pos="3716338" algn="l"/>
                <a:tab pos="4630738" algn="l"/>
                <a:tab pos="4746625" algn="l"/>
              </a:tabLst>
              <a:defRPr/>
            </a:pPr>
            <a:r>
              <a:rPr lang="en-US" sz="2100" kern="0" dirty="0" smtClean="0">
                <a:latin typeface="Calibri" pitchFamily="34" charset="0"/>
              </a:rPr>
              <a:t>Over 50% of Special Operations Forces</a:t>
            </a:r>
          </a:p>
          <a:p>
            <a:pPr>
              <a:buNone/>
            </a:pPr>
            <a:endParaRPr lang="en-US" sz="2000" dirty="0"/>
          </a:p>
        </p:txBody>
      </p:sp>
      <p:pic>
        <p:nvPicPr>
          <p:cNvPr id="10" name="Content Placeholder 9" descr="Picture3.png"/>
          <p:cNvPicPr>
            <a:picLocks noGrp="1" noChangeAspect="1"/>
          </p:cNvPicPr>
          <p:nvPr>
            <p:ph sz="half" idx="2"/>
          </p:nvPr>
        </p:nvPicPr>
        <p:blipFill>
          <a:blip r:embed="rId2" cstate="print"/>
          <a:stretch>
            <a:fillRect/>
          </a:stretch>
        </p:blipFill>
        <p:spPr>
          <a:xfrm>
            <a:off x="4771104" y="3155489"/>
            <a:ext cx="4084378" cy="2491758"/>
          </a:xfrm>
          <a:prstGeom prst="rect">
            <a:avLst/>
          </a:prstGeom>
        </p:spPr>
      </p:pic>
      <p:sp>
        <p:nvSpPr>
          <p:cNvPr id="11" name="Slide Number Placeholder 10"/>
          <p:cNvSpPr>
            <a:spLocks noGrp="1"/>
          </p:cNvSpPr>
          <p:nvPr>
            <p:ph type="sldNum" sz="quarter" idx="12"/>
          </p:nvPr>
        </p:nvSpPr>
        <p:spPr/>
        <p:txBody>
          <a:bodyPr/>
          <a:lstStyle/>
          <a:p>
            <a:pPr>
              <a:defRPr/>
            </a:pPr>
            <a:fld id="{9C436E3C-E244-44C2-B554-51E81A06AE5C}" type="slidenum">
              <a:rPr lang="en-US" smtClean="0"/>
              <a:pPr>
                <a:defRPr/>
              </a:pPr>
              <a:t>15</a:t>
            </a:fld>
            <a:endParaRPr lang="en-US" dirty="0"/>
          </a:p>
        </p:txBody>
      </p:sp>
    </p:spTree>
    <p:extLst>
      <p:ext uri="{BB962C8B-B14F-4D97-AF65-F5344CB8AC3E}">
        <p14:creationId xmlns:p14="http://schemas.microsoft.com/office/powerpoint/2010/main" val="1969536439"/>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0" y="1600200"/>
            <a:ext cx="9144000" cy="838200"/>
          </a:xfrm>
        </p:spPr>
        <p:txBody>
          <a:bodyPr anchor="ctr">
            <a:normAutofit/>
          </a:bodyPr>
          <a:lstStyle/>
          <a:p>
            <a:pPr marL="0" marR="0" lvl="1" indent="-457200" algn="ctr" defTabSz="914400" eaLnBrk="1" fontAlgn="auto" latinLnBrk="0" hangingPunct="1">
              <a:lnSpc>
                <a:spcPct val="100000"/>
              </a:lnSpc>
              <a:spcBef>
                <a:spcPts val="0"/>
              </a:spcBef>
              <a:spcAft>
                <a:spcPts val="0"/>
              </a:spcAft>
              <a:tabLst/>
              <a:defRPr/>
            </a:pPr>
            <a:r>
              <a:rPr lang="en-US" sz="3200" b="1" dirty="0">
                <a:latin typeface="Calibri" pitchFamily="34" charset="0"/>
              </a:rPr>
              <a:t>NC Veteran Population</a:t>
            </a:r>
          </a:p>
        </p:txBody>
      </p:sp>
      <p:sp>
        <p:nvSpPr>
          <p:cNvPr id="3" name="Content Placeholder 2"/>
          <p:cNvSpPr>
            <a:spLocks noGrp="1"/>
          </p:cNvSpPr>
          <p:nvPr>
            <p:ph idx="1"/>
          </p:nvPr>
        </p:nvSpPr>
        <p:spPr>
          <a:xfrm>
            <a:off x="641556" y="2667000"/>
            <a:ext cx="7924800" cy="3962400"/>
          </a:xfrm>
        </p:spPr>
        <p:txBody>
          <a:bodyPr>
            <a:normAutofit/>
          </a:bodyPr>
          <a:lstStyle/>
          <a:p>
            <a:pPr marL="231775" marR="0" lvl="1" indent="-231775" defTabSz="914400" eaLnBrk="1" fontAlgn="auto" latinLnBrk="0" hangingPunct="1">
              <a:lnSpc>
                <a:spcPct val="100000"/>
              </a:lnSpc>
              <a:spcBef>
                <a:spcPts val="0"/>
              </a:spcBef>
              <a:spcAft>
                <a:spcPts val="0"/>
              </a:spcAft>
              <a:buClrTx/>
              <a:buSzTx/>
              <a:buFont typeface="Arial" pitchFamily="34" charset="0"/>
              <a:buChar char="•"/>
              <a:tabLst/>
              <a:defRPr/>
            </a:pPr>
            <a:r>
              <a:rPr lang="en-US" sz="2400" kern="0" dirty="0" smtClean="0">
                <a:solidFill>
                  <a:sysClr val="windowText" lastClr="000000"/>
                </a:solidFill>
                <a:latin typeface="Calibri" pitchFamily="34" charset="0"/>
              </a:rPr>
              <a:t>Over 769,000 Veterans across the state (12% of the state population)</a:t>
            </a:r>
          </a:p>
          <a:p>
            <a:pPr marL="231775" lvl="1" indent="-231775">
              <a:spcBef>
                <a:spcPts val="0"/>
              </a:spcBef>
              <a:buClrTx/>
              <a:buSzTx/>
              <a:buFont typeface="Arial" pitchFamily="34" charset="0"/>
              <a:buChar char="•"/>
              <a:defRPr/>
            </a:pPr>
            <a:r>
              <a:rPr lang="en-US" sz="2400" kern="0" dirty="0" smtClean="0">
                <a:solidFill>
                  <a:sysClr val="windowText" lastClr="000000"/>
                </a:solidFill>
                <a:latin typeface="Calibri" pitchFamily="34" charset="0"/>
              </a:rPr>
              <a:t>Veterans represent a large and skilled labor pool</a:t>
            </a:r>
          </a:p>
          <a:p>
            <a:pPr marL="231775" lvl="1" indent="-231775">
              <a:spcBef>
                <a:spcPts val="0"/>
              </a:spcBef>
              <a:buClrTx/>
              <a:buSzTx/>
              <a:buFont typeface="Arial" pitchFamily="34" charset="0"/>
              <a:buChar char="•"/>
              <a:defRPr/>
            </a:pPr>
            <a:r>
              <a:rPr lang="en-US" sz="2400" kern="0" dirty="0" smtClean="0">
                <a:solidFill>
                  <a:sysClr val="windowText" lastClr="000000"/>
                </a:solidFill>
                <a:latin typeface="Calibri" pitchFamily="34" charset="0"/>
              </a:rPr>
              <a:t>225,000 veterans less than 50 years old</a:t>
            </a:r>
          </a:p>
          <a:p>
            <a:pPr marL="231775" lvl="1" indent="-231775">
              <a:spcBef>
                <a:spcPts val="0"/>
              </a:spcBef>
              <a:buClrTx/>
              <a:buSzTx/>
              <a:buFont typeface="Arial" pitchFamily="34" charset="0"/>
              <a:buChar char="•"/>
              <a:defRPr/>
            </a:pPr>
            <a:r>
              <a:rPr lang="en-US" sz="2400" kern="0" dirty="0" smtClean="0">
                <a:solidFill>
                  <a:sysClr val="windowText" lastClr="000000"/>
                </a:solidFill>
                <a:latin typeface="Calibri" pitchFamily="34" charset="0"/>
              </a:rPr>
              <a:t>An Additional 83,000 Military Retirees reside in NC</a:t>
            </a:r>
          </a:p>
          <a:p>
            <a:pPr marL="231775" lvl="1" indent="-231775">
              <a:spcBef>
                <a:spcPts val="0"/>
              </a:spcBef>
              <a:buClrTx/>
              <a:buSzTx/>
              <a:buFont typeface="Arial" pitchFamily="34" charset="0"/>
              <a:buChar char="•"/>
              <a:defRPr/>
            </a:pPr>
            <a:r>
              <a:rPr lang="en-US" sz="2400" kern="0" dirty="0" smtClean="0">
                <a:solidFill>
                  <a:sysClr val="windowText" lastClr="000000"/>
                </a:solidFill>
                <a:latin typeface="Calibri" pitchFamily="34" charset="0"/>
              </a:rPr>
              <a:t>8,000 annual transitions in NC</a:t>
            </a:r>
          </a:p>
          <a:p>
            <a:pPr marL="231775" lvl="1" indent="-231775">
              <a:spcBef>
                <a:spcPts val="0"/>
              </a:spcBef>
              <a:buClrTx/>
              <a:buSzTx/>
              <a:buFont typeface="Arial" pitchFamily="34" charset="0"/>
              <a:buChar char="•"/>
              <a:defRPr/>
            </a:pPr>
            <a:r>
              <a:rPr lang="en-US" sz="2400" kern="0" dirty="0" smtClean="0">
                <a:solidFill>
                  <a:sysClr val="windowText" lastClr="000000"/>
                </a:solidFill>
                <a:latin typeface="Calibri" pitchFamily="34" charset="0"/>
              </a:rPr>
              <a:t>35% of NC population are either military, veteran, spouse, parent, or dependent</a:t>
            </a:r>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16</a:t>
            </a:fld>
            <a:endParaRPr lang="en-US" dirty="0"/>
          </a:p>
        </p:txBody>
      </p:sp>
    </p:spTree>
    <p:extLst>
      <p:ext uri="{BB962C8B-B14F-4D97-AF65-F5344CB8AC3E}">
        <p14:creationId xmlns:p14="http://schemas.microsoft.com/office/powerpoint/2010/main" val="878096955"/>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066800"/>
          </a:xfrm>
        </p:spPr>
        <p:txBody>
          <a:bodyPr>
            <a:normAutofit/>
          </a:bodyPr>
          <a:lstStyle/>
          <a:p>
            <a:pPr algn="ctr"/>
            <a:r>
              <a:rPr lang="en-US" sz="3200" b="1" dirty="0" smtClean="0"/>
              <a:t>Department Military Awareness Coordinators</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8042557"/>
              </p:ext>
            </p:extLst>
          </p:nvPr>
        </p:nvGraphicFramePr>
        <p:xfrm>
          <a:off x="258097" y="2819400"/>
          <a:ext cx="8609073" cy="2438397"/>
        </p:xfrm>
        <a:graphic>
          <a:graphicData uri="http://schemas.openxmlformats.org/drawingml/2006/table">
            <a:tbl>
              <a:tblPr>
                <a:tableStyleId>{5C22544A-7EE6-4342-B048-85BDC9FD1C3A}</a:tableStyleId>
              </a:tblPr>
              <a:tblGrid>
                <a:gridCol w="3173540"/>
                <a:gridCol w="1766570"/>
                <a:gridCol w="2477961"/>
                <a:gridCol w="1191002"/>
              </a:tblGrid>
              <a:tr h="270933">
                <a:tc>
                  <a:txBody>
                    <a:bodyPr/>
                    <a:lstStyle/>
                    <a:p>
                      <a:pPr algn="ctr" fontAlgn="b"/>
                      <a:r>
                        <a:rPr lang="en-US" sz="1600" b="1" u="none" strike="noStrike" dirty="0">
                          <a:effectLst/>
                        </a:rPr>
                        <a:t>Department</a:t>
                      </a:r>
                      <a:endParaRPr lang="en-US" sz="1600" b="1" i="0" u="none" strike="noStrike" dirty="0">
                        <a:solidFill>
                          <a:srgbClr val="000000"/>
                        </a:solidFill>
                        <a:effectLst/>
                        <a:latin typeface="Arial"/>
                      </a:endParaRPr>
                    </a:p>
                  </a:txBody>
                  <a:tcPr marL="9525" marR="9525" marT="9525" marB="0" anchor="ctr"/>
                </a:tc>
                <a:tc>
                  <a:txBody>
                    <a:bodyPr/>
                    <a:lstStyle/>
                    <a:p>
                      <a:pPr algn="ctr" fontAlgn="b"/>
                      <a:r>
                        <a:rPr lang="en-US" sz="1600" b="1" u="none" strike="noStrike" dirty="0">
                          <a:effectLst/>
                        </a:rPr>
                        <a:t>Name</a:t>
                      </a:r>
                      <a:endParaRPr lang="en-US" sz="1600" b="1" i="0" u="none" strike="noStrike" dirty="0">
                        <a:solidFill>
                          <a:srgbClr val="000000"/>
                        </a:solidFill>
                        <a:effectLst/>
                        <a:latin typeface="Arial"/>
                      </a:endParaRPr>
                    </a:p>
                  </a:txBody>
                  <a:tcPr marL="9525" marR="9525" marT="9525" marB="0" anchor="ctr"/>
                </a:tc>
                <a:tc>
                  <a:txBody>
                    <a:bodyPr/>
                    <a:lstStyle/>
                    <a:p>
                      <a:pPr algn="ctr" fontAlgn="b"/>
                      <a:r>
                        <a:rPr lang="en-US" sz="1600" b="1" u="none" strike="noStrike" dirty="0">
                          <a:effectLst/>
                        </a:rPr>
                        <a:t>Email Address</a:t>
                      </a:r>
                      <a:endParaRPr lang="en-US" sz="1600" b="1" i="0" u="none" strike="noStrike" dirty="0">
                        <a:solidFill>
                          <a:srgbClr val="000000"/>
                        </a:solidFill>
                        <a:effectLst/>
                        <a:latin typeface="Arial"/>
                      </a:endParaRPr>
                    </a:p>
                  </a:txBody>
                  <a:tcPr marL="9525" marR="9525" marT="9525" marB="0" anchor="ctr"/>
                </a:tc>
                <a:tc>
                  <a:txBody>
                    <a:bodyPr/>
                    <a:lstStyle/>
                    <a:p>
                      <a:pPr algn="ctr" fontAlgn="b"/>
                      <a:r>
                        <a:rPr lang="en-US" sz="1600" b="1" u="none" strike="noStrike" dirty="0">
                          <a:effectLst/>
                        </a:rPr>
                        <a:t>Phone</a:t>
                      </a:r>
                      <a:endParaRPr lang="en-US" sz="1600" b="1" i="0" u="none" strike="noStrike" dirty="0">
                        <a:solidFill>
                          <a:srgbClr val="000000"/>
                        </a:solidFill>
                        <a:effectLst/>
                        <a:latin typeface="Arial"/>
                      </a:endParaRPr>
                    </a:p>
                  </a:txBody>
                  <a:tcPr marL="9525" marR="9525" marT="9525" marB="0" anchor="ctr"/>
                </a:tc>
              </a:tr>
              <a:tr h="270933">
                <a:tc>
                  <a:txBody>
                    <a:bodyPr/>
                    <a:lstStyle/>
                    <a:p>
                      <a:pPr algn="l" fontAlgn="ctr"/>
                      <a:r>
                        <a:rPr lang="en-US" sz="1600" u="none" strike="noStrike" dirty="0">
                          <a:effectLst/>
                        </a:rPr>
                        <a:t>Cultural Resources</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none" strike="noStrike">
                          <a:effectLst/>
                        </a:rPr>
                        <a:t>Mark Cooney</a:t>
                      </a:r>
                      <a:endParaRPr lang="en-US" sz="1600" b="0" i="0" u="none" strike="noStrike">
                        <a:solidFill>
                          <a:srgbClr val="000000"/>
                        </a:solidFill>
                        <a:effectLst/>
                        <a:latin typeface="Arial"/>
                      </a:endParaRPr>
                    </a:p>
                  </a:txBody>
                  <a:tcPr marL="9525" marR="9525" marT="9525" marB="0" anchor="ctr"/>
                </a:tc>
                <a:tc>
                  <a:txBody>
                    <a:bodyPr/>
                    <a:lstStyle/>
                    <a:p>
                      <a:pPr algn="l" fontAlgn="b"/>
                      <a:r>
                        <a:rPr lang="en-US" sz="1600" u="sng" strike="noStrike" dirty="0">
                          <a:effectLst/>
                          <a:hlinkClick r:id="rId2"/>
                        </a:rPr>
                        <a:t>mark.cooney@ncdcr.gov</a:t>
                      </a:r>
                      <a:endParaRPr lang="en-US" sz="1600" b="0" i="0" u="sng" strike="noStrike" dirty="0">
                        <a:solidFill>
                          <a:srgbClr val="0000FF"/>
                        </a:solidFill>
                        <a:effectLst/>
                        <a:latin typeface="Arial"/>
                      </a:endParaRPr>
                    </a:p>
                  </a:txBody>
                  <a:tcPr marL="9525" marR="9525" marT="9525" marB="0" anchor="ctr"/>
                </a:tc>
                <a:tc>
                  <a:txBody>
                    <a:bodyPr/>
                    <a:lstStyle/>
                    <a:p>
                      <a:pPr algn="l" fontAlgn="b"/>
                      <a:r>
                        <a:rPr lang="en-US" sz="1600" u="none" strike="noStrike" dirty="0">
                          <a:effectLst/>
                        </a:rPr>
                        <a:t>919-807-7473</a:t>
                      </a:r>
                      <a:endParaRPr lang="en-US" sz="1600" b="0" i="0" u="none" strike="noStrike" dirty="0">
                        <a:solidFill>
                          <a:srgbClr val="000000"/>
                        </a:solidFill>
                        <a:effectLst/>
                        <a:latin typeface="Arial"/>
                      </a:endParaRPr>
                    </a:p>
                  </a:txBody>
                  <a:tcPr marL="9525" marR="9525" marT="9525" marB="0" anchor="ctr"/>
                </a:tc>
              </a:tr>
              <a:tr h="270933">
                <a:tc>
                  <a:txBody>
                    <a:bodyPr/>
                    <a:lstStyle/>
                    <a:p>
                      <a:pPr algn="l" fontAlgn="ctr"/>
                      <a:r>
                        <a:rPr lang="en-US" sz="1600" u="none" strike="noStrike" dirty="0">
                          <a:effectLst/>
                        </a:rPr>
                        <a:t>Health and Human Resources</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none" strike="noStrike">
                          <a:effectLst/>
                        </a:rPr>
                        <a:t>Jason Simmons</a:t>
                      </a:r>
                      <a:endParaRPr lang="en-US" sz="1600" b="0" i="0" u="none" strike="noStrike">
                        <a:solidFill>
                          <a:srgbClr val="000000"/>
                        </a:solidFill>
                        <a:effectLst/>
                        <a:latin typeface="Arial"/>
                      </a:endParaRPr>
                    </a:p>
                  </a:txBody>
                  <a:tcPr marL="9525" marR="9525" marT="9525" marB="0" anchor="ctr"/>
                </a:tc>
                <a:tc>
                  <a:txBody>
                    <a:bodyPr/>
                    <a:lstStyle/>
                    <a:p>
                      <a:pPr algn="l" fontAlgn="b"/>
                      <a:r>
                        <a:rPr lang="en-US" sz="1600" u="sng" strike="noStrike">
                          <a:effectLst/>
                          <a:hlinkClick r:id="rId3"/>
                        </a:rPr>
                        <a:t>jason.simmons@dhhs.nc.gov</a:t>
                      </a:r>
                      <a:endParaRPr lang="en-US" sz="1600" b="0" i="0" u="sng" strike="noStrike">
                        <a:solidFill>
                          <a:srgbClr val="0000FF"/>
                        </a:solidFill>
                        <a:effectLst/>
                        <a:latin typeface="Arial"/>
                      </a:endParaRPr>
                    </a:p>
                  </a:txBody>
                  <a:tcPr marL="9525" marR="9525" marT="9525" marB="0" anchor="ctr"/>
                </a:tc>
                <a:tc>
                  <a:txBody>
                    <a:bodyPr/>
                    <a:lstStyle/>
                    <a:p>
                      <a:pPr algn="l" fontAlgn="b"/>
                      <a:r>
                        <a:rPr lang="en-US" sz="1600" u="none" strike="noStrike">
                          <a:effectLst/>
                        </a:rPr>
                        <a:t>919-855-4800</a:t>
                      </a:r>
                      <a:endParaRPr lang="en-US" sz="1600" b="0" i="0" u="none" strike="noStrike">
                        <a:solidFill>
                          <a:srgbClr val="000000"/>
                        </a:solidFill>
                        <a:effectLst/>
                        <a:latin typeface="Arial"/>
                      </a:endParaRPr>
                    </a:p>
                  </a:txBody>
                  <a:tcPr marL="9525" marR="9525" marT="9525" marB="0" anchor="ctr"/>
                </a:tc>
              </a:tr>
              <a:tr h="270933">
                <a:tc>
                  <a:txBody>
                    <a:bodyPr/>
                    <a:lstStyle/>
                    <a:p>
                      <a:pPr algn="l" fontAlgn="ctr"/>
                      <a:r>
                        <a:rPr lang="en-US" sz="1600" u="none" strike="noStrike" dirty="0">
                          <a:effectLst/>
                        </a:rPr>
                        <a:t>Commerce</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none" strike="noStrike" dirty="0">
                          <a:effectLst/>
                        </a:rPr>
                        <a:t>Anna Lea Moore</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sng" strike="noStrike">
                          <a:effectLst/>
                          <a:hlinkClick r:id="rId4"/>
                        </a:rPr>
                        <a:t>alea@nccommerce.com</a:t>
                      </a:r>
                      <a:endParaRPr lang="en-US" sz="1600" b="0" i="0" u="sng" strike="noStrike">
                        <a:solidFill>
                          <a:srgbClr val="0000FF"/>
                        </a:solidFill>
                        <a:effectLst/>
                        <a:latin typeface="Arial"/>
                      </a:endParaRPr>
                    </a:p>
                  </a:txBody>
                  <a:tcPr marL="9525" marR="9525" marT="9525" marB="0" anchor="ctr"/>
                </a:tc>
                <a:tc>
                  <a:txBody>
                    <a:bodyPr/>
                    <a:lstStyle/>
                    <a:p>
                      <a:pPr algn="l" fontAlgn="b"/>
                      <a:r>
                        <a:rPr lang="en-US" sz="1600" u="none" strike="noStrike">
                          <a:effectLst/>
                        </a:rPr>
                        <a:t>919-715-7226</a:t>
                      </a:r>
                      <a:endParaRPr lang="en-US" sz="1600" b="0" i="0" u="none" strike="noStrike">
                        <a:solidFill>
                          <a:srgbClr val="000000"/>
                        </a:solidFill>
                        <a:effectLst/>
                        <a:latin typeface="Arial"/>
                      </a:endParaRPr>
                    </a:p>
                  </a:txBody>
                  <a:tcPr marL="9525" marR="9525" marT="9525" marB="0" anchor="ctr"/>
                </a:tc>
              </a:tr>
              <a:tr h="270933">
                <a:tc>
                  <a:txBody>
                    <a:bodyPr/>
                    <a:lstStyle/>
                    <a:p>
                      <a:pPr algn="l" fontAlgn="ctr"/>
                      <a:r>
                        <a:rPr lang="en-US" sz="1600" u="none" strike="noStrike" dirty="0" smtClean="0">
                          <a:effectLst/>
                        </a:rPr>
                        <a:t>Public Safety</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none" strike="noStrike" dirty="0">
                          <a:effectLst/>
                        </a:rPr>
                        <a:t>William Crews</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sng" strike="noStrike">
                          <a:effectLst/>
                          <a:hlinkClick r:id="rId5"/>
                        </a:rPr>
                        <a:t>bill.a.crews@ncdps.gov</a:t>
                      </a:r>
                      <a:endParaRPr lang="en-US" sz="1600" b="0" i="0" u="sng" strike="noStrike">
                        <a:solidFill>
                          <a:srgbClr val="0000FF"/>
                        </a:solidFill>
                        <a:effectLst/>
                        <a:latin typeface="Arial"/>
                      </a:endParaRPr>
                    </a:p>
                  </a:txBody>
                  <a:tcPr marL="9525" marR="9525" marT="9525" marB="0" anchor="ctr"/>
                </a:tc>
                <a:tc>
                  <a:txBody>
                    <a:bodyPr/>
                    <a:lstStyle/>
                    <a:p>
                      <a:pPr algn="l" fontAlgn="b"/>
                      <a:r>
                        <a:rPr lang="en-US" sz="1600" u="none" strike="noStrike">
                          <a:effectLst/>
                        </a:rPr>
                        <a:t>919-716-3800</a:t>
                      </a:r>
                      <a:endParaRPr lang="en-US" sz="1600" b="0" i="0" u="none" strike="noStrike">
                        <a:solidFill>
                          <a:srgbClr val="000000"/>
                        </a:solidFill>
                        <a:effectLst/>
                        <a:latin typeface="Arial"/>
                      </a:endParaRPr>
                    </a:p>
                  </a:txBody>
                  <a:tcPr marL="9525" marR="9525" marT="9525" marB="0" anchor="ctr"/>
                </a:tc>
              </a:tr>
              <a:tr h="270933">
                <a:tc>
                  <a:txBody>
                    <a:bodyPr/>
                    <a:lstStyle/>
                    <a:p>
                      <a:pPr algn="l" fontAlgn="ctr"/>
                      <a:r>
                        <a:rPr lang="en-US" sz="1600" u="none" strike="noStrike">
                          <a:effectLst/>
                        </a:rPr>
                        <a:t>Revenue</a:t>
                      </a:r>
                      <a:endParaRPr lang="en-US" sz="1600" b="0" i="0" u="none" strike="noStrike">
                        <a:solidFill>
                          <a:srgbClr val="000000"/>
                        </a:solidFill>
                        <a:effectLst/>
                        <a:latin typeface="Arial"/>
                      </a:endParaRPr>
                    </a:p>
                  </a:txBody>
                  <a:tcPr marL="9525" marR="9525" marT="9525" marB="0" anchor="ctr"/>
                </a:tc>
                <a:tc>
                  <a:txBody>
                    <a:bodyPr/>
                    <a:lstStyle/>
                    <a:p>
                      <a:pPr algn="l" fontAlgn="b"/>
                      <a:r>
                        <a:rPr lang="en-US" sz="1600" u="none" strike="noStrike" dirty="0">
                          <a:effectLst/>
                        </a:rPr>
                        <a:t>Daryl K. Morrison</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sng" strike="noStrike" dirty="0">
                          <a:effectLst/>
                          <a:hlinkClick r:id="rId6"/>
                        </a:rPr>
                        <a:t>Daryl.Morrison@dornc.com</a:t>
                      </a:r>
                      <a:endParaRPr lang="en-US" sz="1600" b="0" i="0" u="sng" strike="noStrike" dirty="0">
                        <a:solidFill>
                          <a:srgbClr val="0000FF"/>
                        </a:solidFill>
                        <a:effectLst/>
                        <a:latin typeface="Arial"/>
                      </a:endParaRPr>
                    </a:p>
                  </a:txBody>
                  <a:tcPr marL="9525" marR="9525" marT="9525" marB="0" anchor="ctr"/>
                </a:tc>
                <a:tc>
                  <a:txBody>
                    <a:bodyPr/>
                    <a:lstStyle/>
                    <a:p>
                      <a:pPr algn="l" fontAlgn="b"/>
                      <a:r>
                        <a:rPr lang="en-US" sz="1600" u="none" strike="noStrike">
                          <a:effectLst/>
                        </a:rPr>
                        <a:t>919-814-1117</a:t>
                      </a:r>
                      <a:endParaRPr lang="en-US" sz="1600" b="0" i="0" u="none" strike="noStrike">
                        <a:solidFill>
                          <a:srgbClr val="000000"/>
                        </a:solidFill>
                        <a:effectLst/>
                        <a:latin typeface="Arial"/>
                      </a:endParaRPr>
                    </a:p>
                  </a:txBody>
                  <a:tcPr marL="9525" marR="9525" marT="9525" marB="0" anchor="ctr"/>
                </a:tc>
              </a:tr>
              <a:tr h="270933">
                <a:tc>
                  <a:txBody>
                    <a:bodyPr/>
                    <a:lstStyle/>
                    <a:p>
                      <a:pPr algn="l" fontAlgn="ctr"/>
                      <a:r>
                        <a:rPr lang="en-US" sz="1600" u="none" strike="noStrike" dirty="0">
                          <a:effectLst/>
                        </a:rPr>
                        <a:t>Administration</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none" strike="noStrike" dirty="0" err="1">
                          <a:effectLst/>
                        </a:rPr>
                        <a:t>Ilario</a:t>
                      </a:r>
                      <a:r>
                        <a:rPr lang="en-US" sz="1600" u="none" strike="noStrike" dirty="0">
                          <a:effectLst/>
                        </a:rPr>
                        <a:t> </a:t>
                      </a:r>
                      <a:r>
                        <a:rPr lang="en-US" sz="1600" u="none" strike="noStrike" dirty="0" err="1">
                          <a:effectLst/>
                        </a:rPr>
                        <a:t>Pantano</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sng" strike="noStrike" dirty="0">
                          <a:effectLst/>
                          <a:hlinkClick r:id="rId7"/>
                        </a:rPr>
                        <a:t>Ilario.Pantano@doa.nc.gov</a:t>
                      </a:r>
                      <a:endParaRPr lang="en-US" sz="1600" b="0" i="0" u="sng" strike="noStrike" dirty="0">
                        <a:solidFill>
                          <a:srgbClr val="0000FF"/>
                        </a:solidFill>
                        <a:effectLst/>
                        <a:latin typeface="Calibri"/>
                      </a:endParaRPr>
                    </a:p>
                  </a:txBody>
                  <a:tcPr marL="9525" marR="9525" marT="9525" marB="0" anchor="ctr"/>
                </a:tc>
                <a:tc>
                  <a:txBody>
                    <a:bodyPr/>
                    <a:lstStyle/>
                    <a:p>
                      <a:pPr algn="l" fontAlgn="b"/>
                      <a:r>
                        <a:rPr lang="en-US" sz="1600" u="none" strike="noStrike">
                          <a:effectLst/>
                        </a:rPr>
                        <a:t>919-807-4250</a:t>
                      </a:r>
                      <a:endParaRPr lang="en-US" sz="1600" b="0" i="0" u="none" strike="noStrike">
                        <a:solidFill>
                          <a:srgbClr val="000000"/>
                        </a:solidFill>
                        <a:effectLst/>
                        <a:latin typeface="Arial"/>
                      </a:endParaRPr>
                    </a:p>
                  </a:txBody>
                  <a:tcPr marL="9525" marR="9525" marT="9525" marB="0" anchor="ctr"/>
                </a:tc>
              </a:tr>
              <a:tr h="270933">
                <a:tc>
                  <a:txBody>
                    <a:bodyPr/>
                    <a:lstStyle/>
                    <a:p>
                      <a:pPr algn="l" fontAlgn="ctr"/>
                      <a:r>
                        <a:rPr lang="en-US" sz="1600" u="none" strike="noStrike">
                          <a:effectLst/>
                        </a:rPr>
                        <a:t>Transportation</a:t>
                      </a:r>
                      <a:endParaRPr lang="en-US" sz="1600" b="0" i="0" u="none" strike="noStrike">
                        <a:solidFill>
                          <a:srgbClr val="000000"/>
                        </a:solidFill>
                        <a:effectLst/>
                        <a:latin typeface="Arial"/>
                      </a:endParaRPr>
                    </a:p>
                  </a:txBody>
                  <a:tcPr marL="9525" marR="9525" marT="9525" marB="0" anchor="ctr"/>
                </a:tc>
                <a:tc>
                  <a:txBody>
                    <a:bodyPr/>
                    <a:lstStyle/>
                    <a:p>
                      <a:pPr algn="l" fontAlgn="b"/>
                      <a:r>
                        <a:rPr lang="en-US" sz="1600" u="none" strike="noStrike" dirty="0">
                          <a:effectLst/>
                        </a:rPr>
                        <a:t>Sebastian </a:t>
                      </a:r>
                      <a:r>
                        <a:rPr lang="en-US" sz="1600" u="none" strike="noStrike" dirty="0" err="1">
                          <a:effectLst/>
                        </a:rPr>
                        <a:t>Montagne</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sng" strike="noStrike" dirty="0">
                          <a:effectLst/>
                          <a:hlinkClick r:id="rId8"/>
                        </a:rPr>
                        <a:t>smontagne1@ncdot.gov</a:t>
                      </a:r>
                      <a:endParaRPr lang="en-US" sz="1600" b="0" i="0" u="sng" strike="noStrike" dirty="0">
                        <a:solidFill>
                          <a:srgbClr val="0000FF"/>
                        </a:solidFill>
                        <a:effectLst/>
                        <a:latin typeface="Arial"/>
                      </a:endParaRPr>
                    </a:p>
                  </a:txBody>
                  <a:tcPr marL="9525" marR="9525" marT="9525" marB="0" anchor="ctr"/>
                </a:tc>
                <a:tc>
                  <a:txBody>
                    <a:bodyPr/>
                    <a:lstStyle/>
                    <a:p>
                      <a:pPr algn="l" fontAlgn="b"/>
                      <a:r>
                        <a:rPr lang="en-US" sz="1600" u="none" strike="noStrike">
                          <a:effectLst/>
                        </a:rPr>
                        <a:t>919-707-0954</a:t>
                      </a:r>
                      <a:endParaRPr lang="en-US" sz="1600" b="0" i="0" u="none" strike="noStrike">
                        <a:solidFill>
                          <a:srgbClr val="000000"/>
                        </a:solidFill>
                        <a:effectLst/>
                        <a:latin typeface="Arial"/>
                      </a:endParaRPr>
                    </a:p>
                  </a:txBody>
                  <a:tcPr marL="9525" marR="9525" marT="9525" marB="0" anchor="ctr"/>
                </a:tc>
              </a:tr>
              <a:tr h="270933">
                <a:tc>
                  <a:txBody>
                    <a:bodyPr/>
                    <a:lstStyle/>
                    <a:p>
                      <a:pPr algn="l" fontAlgn="ctr"/>
                      <a:r>
                        <a:rPr lang="en-US" sz="1600" u="none" strike="noStrike" dirty="0">
                          <a:effectLst/>
                        </a:rPr>
                        <a:t>Environmental and Natural Resources</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none" strike="noStrike" dirty="0" smtClean="0">
                          <a:effectLst/>
                        </a:rPr>
                        <a:t>Bryan</a:t>
                      </a:r>
                      <a:r>
                        <a:rPr lang="en-US" sz="1600" u="none" strike="noStrike" baseline="0" dirty="0" smtClean="0">
                          <a:effectLst/>
                        </a:rPr>
                        <a:t> Gossage</a:t>
                      </a:r>
                      <a:endParaRPr lang="en-US" sz="1600" b="0" i="0" u="none" strike="noStrike" dirty="0">
                        <a:solidFill>
                          <a:srgbClr val="000000"/>
                        </a:solidFill>
                        <a:effectLst/>
                        <a:latin typeface="Arial"/>
                      </a:endParaRPr>
                    </a:p>
                  </a:txBody>
                  <a:tcPr marL="9525" marR="9525" marT="9525" marB="0" anchor="ctr"/>
                </a:tc>
                <a:tc>
                  <a:txBody>
                    <a:bodyPr/>
                    <a:lstStyle/>
                    <a:p>
                      <a:pPr algn="l" fontAlgn="b"/>
                      <a:r>
                        <a:rPr lang="en-US" sz="1600" u="sng" strike="noStrike" dirty="0" smtClean="0">
                          <a:effectLst/>
                          <a:hlinkClick r:id="rId9"/>
                        </a:rPr>
                        <a:t>bryan.gossage@ncdenr.gov</a:t>
                      </a:r>
                      <a:endParaRPr lang="en-US" sz="1600" b="0" i="0" u="sng" strike="noStrike" dirty="0">
                        <a:solidFill>
                          <a:srgbClr val="0000FF"/>
                        </a:solidFill>
                        <a:effectLst/>
                        <a:latin typeface="Arial"/>
                      </a:endParaRPr>
                    </a:p>
                  </a:txBody>
                  <a:tcPr marL="9525" marR="9525" marT="9525" marB="0" anchor="ctr"/>
                </a:tc>
                <a:tc>
                  <a:txBody>
                    <a:bodyPr/>
                    <a:lstStyle/>
                    <a:p>
                      <a:pPr algn="l" fontAlgn="b"/>
                      <a:r>
                        <a:rPr lang="en-US" sz="1600" u="none" strike="noStrike" dirty="0">
                          <a:effectLst/>
                        </a:rPr>
                        <a:t>919-707-8620</a:t>
                      </a:r>
                      <a:endParaRPr lang="en-US" sz="1600" b="0" i="0" u="none" strike="noStrike" dirty="0">
                        <a:solidFill>
                          <a:srgbClr val="000000"/>
                        </a:solidFill>
                        <a:effectLst/>
                        <a:latin typeface="Arial"/>
                      </a:endParaRPr>
                    </a:p>
                  </a:txBody>
                  <a:tcPr marL="9525" marR="9525" marT="9525" marB="0" anchor="ctr"/>
                </a:tc>
              </a:tr>
            </a:tbl>
          </a:graphicData>
        </a:graphic>
      </p:graphicFrame>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17</a:t>
            </a:fld>
            <a:endParaRPr lang="en-US" dirty="0"/>
          </a:p>
        </p:txBody>
      </p:sp>
      <p:sp>
        <p:nvSpPr>
          <p:cNvPr id="6" name="TextBox 5"/>
          <p:cNvSpPr txBox="1"/>
          <p:nvPr/>
        </p:nvSpPr>
        <p:spPr>
          <a:xfrm>
            <a:off x="533401" y="5867400"/>
            <a:ext cx="7696200" cy="523220"/>
          </a:xfrm>
          <a:prstGeom prst="rect">
            <a:avLst/>
          </a:prstGeom>
          <a:noFill/>
        </p:spPr>
        <p:txBody>
          <a:bodyPr wrap="square" rtlCol="0">
            <a:spAutoFit/>
          </a:bodyPr>
          <a:lstStyle/>
          <a:p>
            <a:r>
              <a:rPr lang="en-US" sz="1400" dirty="0" smtClean="0"/>
              <a:t>Note: Executive Order #34 requires the Secretary of each Cabinet Agency shall designate a Military Affairs Awareness Coordinator</a:t>
            </a:r>
            <a:endParaRPr lang="en-US" sz="1400" dirty="0"/>
          </a:p>
        </p:txBody>
      </p:sp>
    </p:spTree>
    <p:extLst>
      <p:ext uri="{BB962C8B-B14F-4D97-AF65-F5344CB8AC3E}">
        <p14:creationId xmlns:p14="http://schemas.microsoft.com/office/powerpoint/2010/main" val="3834663842"/>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914400"/>
          </a:xfrm>
        </p:spPr>
        <p:txBody>
          <a:bodyPr>
            <a:normAutofit fontScale="90000"/>
          </a:bodyPr>
          <a:lstStyle/>
          <a:p>
            <a:r>
              <a:rPr lang="en-US" sz="3600" b="1" dirty="0" smtClean="0"/>
              <a:t>At Large Delegates</a:t>
            </a:r>
            <a:br>
              <a:rPr lang="en-US" sz="3600" b="1" dirty="0" smtClean="0"/>
            </a:br>
            <a:r>
              <a:rPr lang="en-US" sz="2700" b="1" dirty="0" smtClean="0"/>
              <a:t> </a:t>
            </a:r>
            <a:r>
              <a:rPr lang="en-US" sz="2200" b="1" dirty="0" smtClean="0"/>
              <a:t>(Committee assignments) </a:t>
            </a:r>
            <a:endParaRPr lang="en-US" sz="2200" b="1" dirty="0"/>
          </a:p>
        </p:txBody>
      </p:sp>
      <p:sp>
        <p:nvSpPr>
          <p:cNvPr id="3" name="Content Placeholder 2"/>
          <p:cNvSpPr>
            <a:spLocks noGrp="1"/>
          </p:cNvSpPr>
          <p:nvPr>
            <p:ph idx="1"/>
          </p:nvPr>
        </p:nvSpPr>
        <p:spPr>
          <a:xfrm>
            <a:off x="457200" y="2590800"/>
            <a:ext cx="8229600" cy="4191000"/>
          </a:xfrm>
        </p:spPr>
        <p:txBody>
          <a:bodyPr>
            <a:normAutofit/>
          </a:bodyPr>
          <a:lstStyle/>
          <a:p>
            <a:r>
              <a:rPr lang="en-US" sz="1800" dirty="0" smtClean="0"/>
              <a:t>Brigadier General Mabry “Bud” Martin, ARNGUS Retired: Commission Chair</a:t>
            </a:r>
          </a:p>
          <a:p>
            <a:endParaRPr lang="en-US" sz="1800" dirty="0" smtClean="0"/>
          </a:p>
          <a:p>
            <a:r>
              <a:rPr lang="en-US" sz="1800" dirty="0" smtClean="0"/>
              <a:t>Brigadier General Paul Dordal, USAF Retired: Sustainability, BRAC (Chair),  &amp; Commission Vice Chair</a:t>
            </a:r>
          </a:p>
          <a:p>
            <a:endParaRPr lang="en-US" sz="1800" dirty="0" smtClean="0"/>
          </a:p>
          <a:p>
            <a:r>
              <a:rPr lang="en-US" sz="1800" dirty="0" smtClean="0"/>
              <a:t>Joy Thrash: Economic Development &amp; Community Coordinator for Fort Bragg</a:t>
            </a:r>
          </a:p>
          <a:p>
            <a:endParaRPr lang="en-US" sz="1800" dirty="0" smtClean="0"/>
          </a:p>
          <a:p>
            <a:r>
              <a:rPr lang="en-US" sz="1800" dirty="0" smtClean="0"/>
              <a:t>Joshua L. Glover: Economic Development</a:t>
            </a:r>
          </a:p>
          <a:p>
            <a:endParaRPr lang="en-US" sz="1800" dirty="0" smtClean="0"/>
          </a:p>
          <a:p>
            <a:r>
              <a:rPr lang="en-US" sz="1800" dirty="0" smtClean="0"/>
              <a:t>John C. Matthews: Quality of Life</a:t>
            </a:r>
          </a:p>
          <a:p>
            <a:endParaRPr lang="en-US" sz="1800" dirty="0" smtClean="0"/>
          </a:p>
          <a:p>
            <a:r>
              <a:rPr lang="en-US" sz="1800" dirty="0" err="1" smtClean="0"/>
              <a:t>Cindi</a:t>
            </a:r>
            <a:r>
              <a:rPr lang="en-US" sz="1800" dirty="0" smtClean="0"/>
              <a:t> </a:t>
            </a:r>
            <a:r>
              <a:rPr lang="en-US" sz="1800" dirty="0" err="1" smtClean="0"/>
              <a:t>Basenspiler</a:t>
            </a:r>
            <a:r>
              <a:rPr lang="en-US" sz="1800" dirty="0" smtClean="0"/>
              <a:t>: Quality of Life</a:t>
            </a:r>
          </a:p>
          <a:p>
            <a:endParaRPr lang="en-US" sz="1800" dirty="0" smtClean="0"/>
          </a:p>
          <a:p>
            <a:endParaRPr lang="en-US" sz="1800" dirty="0" smtClean="0"/>
          </a:p>
          <a:p>
            <a:endParaRPr lang="en-US" sz="1800" dirty="0" smtClean="0"/>
          </a:p>
          <a:p>
            <a:endParaRPr lang="en-US" sz="1800" dirty="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18</a:t>
            </a:fld>
            <a:endParaRPr lang="en-US" dirty="0"/>
          </a:p>
        </p:txBody>
      </p:sp>
      <p:pic>
        <p:nvPicPr>
          <p:cNvPr id="5" name="Picture 14" descr="army1"/>
          <p:cNvPicPr>
            <a:picLocks noChangeAspect="1" noChangeArrowheads="1"/>
          </p:cNvPicPr>
          <p:nvPr/>
        </p:nvPicPr>
        <p:blipFill>
          <a:blip r:embed="rId2" cstate="print"/>
          <a:srcRect/>
          <a:stretch>
            <a:fillRect/>
          </a:stretch>
        </p:blipFill>
        <p:spPr bwMode="auto">
          <a:xfrm rot="10800000" flipH="1" flipV="1">
            <a:off x="6629400" y="5638800"/>
            <a:ext cx="1733550" cy="1066800"/>
          </a:xfrm>
          <a:prstGeom prst="rect">
            <a:avLst/>
          </a:prstGeom>
          <a:noFill/>
          <a:ln w="9525">
            <a:noFill/>
            <a:miter lim="800000"/>
            <a:headEnd/>
            <a:tailEnd/>
          </a:ln>
        </p:spPr>
      </p:pic>
    </p:spTree>
    <p:extLst>
      <p:ext uri="{BB962C8B-B14F-4D97-AF65-F5344CB8AC3E}">
        <p14:creationId xmlns:p14="http://schemas.microsoft.com/office/powerpoint/2010/main" val="421044738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600200"/>
            <a:ext cx="9144000" cy="1066800"/>
          </a:xfrm>
        </p:spPr>
        <p:txBody>
          <a:bodyPr/>
          <a:lstStyle/>
          <a:p>
            <a:pPr algn="ctr" eaLnBrk="1" hangingPunct="1"/>
            <a:r>
              <a:rPr lang="en-US" sz="3200" b="1" dirty="0" smtClean="0"/>
              <a:t>Fort Bragg Area Delegates</a:t>
            </a:r>
            <a:br>
              <a:rPr lang="en-US" sz="3200" b="1" dirty="0" smtClean="0"/>
            </a:br>
            <a:r>
              <a:rPr lang="en-US" sz="2000" b="1" dirty="0" smtClean="0"/>
              <a:t>(Committee assignments) </a:t>
            </a:r>
          </a:p>
        </p:txBody>
      </p:sp>
      <p:sp>
        <p:nvSpPr>
          <p:cNvPr id="11266" name="Rectangle 3"/>
          <p:cNvSpPr>
            <a:spLocks noGrp="1" noChangeArrowheads="1"/>
          </p:cNvSpPr>
          <p:nvPr>
            <p:ph idx="1"/>
          </p:nvPr>
        </p:nvSpPr>
        <p:spPr>
          <a:xfrm>
            <a:off x="609600" y="2819400"/>
            <a:ext cx="8001000" cy="3810000"/>
          </a:xfrm>
        </p:spPr>
        <p:txBody>
          <a:bodyPr>
            <a:normAutofit/>
          </a:bodyPr>
          <a:lstStyle/>
          <a:p>
            <a:pPr eaLnBrk="1" hangingPunct="1">
              <a:buFont typeface="Wingdings" pitchFamily="2" charset="2"/>
              <a:buChar char="§"/>
            </a:pPr>
            <a:r>
              <a:rPr lang="en-US" sz="1800" dirty="0" smtClean="0"/>
              <a:t>General Dan McNeill, USA Retired: Economic Development &amp; BRAC</a:t>
            </a:r>
          </a:p>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Lieutenant Colonel Robert Anderson, USA Retired: Quality of Life (Chair)</a:t>
            </a:r>
          </a:p>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George Breece: Quality of Life</a:t>
            </a:r>
          </a:p>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Mayor Tony </a:t>
            </a:r>
            <a:r>
              <a:rPr lang="en-US" sz="1800" dirty="0" err="1" smtClean="0"/>
              <a:t>Chavonne</a:t>
            </a:r>
            <a:r>
              <a:rPr lang="en-US" sz="1800" dirty="0" smtClean="0"/>
              <a:t> (ex officio): Sustainability</a:t>
            </a:r>
          </a:p>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Senator Wesley Meredith (ex officio): Legislative Affairs</a:t>
            </a:r>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19</a:t>
            </a:fld>
            <a:endParaRPr lang="en-US" dirty="0"/>
          </a:p>
        </p:txBody>
      </p:sp>
      <p:pic>
        <p:nvPicPr>
          <p:cNvPr id="5" name="Picture 14" descr="army1"/>
          <p:cNvPicPr>
            <a:picLocks noChangeAspect="1" noChangeArrowheads="1"/>
          </p:cNvPicPr>
          <p:nvPr/>
        </p:nvPicPr>
        <p:blipFill>
          <a:blip r:embed="rId2" cstate="print"/>
          <a:srcRect/>
          <a:stretch>
            <a:fillRect/>
          </a:stretch>
        </p:blipFill>
        <p:spPr bwMode="auto">
          <a:xfrm rot="10800000" flipH="1" flipV="1">
            <a:off x="6629400" y="5638800"/>
            <a:ext cx="1733550" cy="1066800"/>
          </a:xfrm>
          <a:prstGeom prst="rect">
            <a:avLst/>
          </a:prstGeom>
          <a:noFill/>
          <a:ln w="9525">
            <a:noFill/>
            <a:miter lim="800000"/>
            <a:headEnd/>
            <a:tailEnd/>
          </a:ln>
        </p:spPr>
      </p:pic>
    </p:spTree>
    <p:extLst>
      <p:ext uri="{BB962C8B-B14F-4D97-AF65-F5344CB8AC3E}">
        <p14:creationId xmlns:p14="http://schemas.microsoft.com/office/powerpoint/2010/main" val="2629970640"/>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idx="4294967295"/>
          </p:nvPr>
        </p:nvSpPr>
        <p:spPr>
          <a:xfrm>
            <a:off x="0" y="1595328"/>
            <a:ext cx="9067800" cy="1078875"/>
          </a:xfrm>
        </p:spPr>
        <p:txBody>
          <a:bodyPr>
            <a:normAutofit/>
          </a:bodyPr>
          <a:lstStyle/>
          <a:p>
            <a:pPr algn="ctr" eaLnBrk="1" hangingPunct="1"/>
            <a:r>
              <a:rPr lang="en-US" sz="3200" b="1" dirty="0" smtClean="0"/>
              <a:t>Goal for NC – be the </a:t>
            </a:r>
            <a:r>
              <a:rPr lang="en-US" sz="3200" b="1" dirty="0"/>
              <a:t>m</a:t>
            </a:r>
            <a:r>
              <a:rPr lang="en-US" sz="3200" b="1" dirty="0" smtClean="0"/>
              <a:t>ost </a:t>
            </a:r>
            <a:r>
              <a:rPr lang="en-US" sz="3200" b="1" dirty="0"/>
              <a:t>m</a:t>
            </a:r>
            <a:r>
              <a:rPr lang="en-US" sz="3200" b="1" dirty="0" smtClean="0"/>
              <a:t>ilitary </a:t>
            </a:r>
            <a:br>
              <a:rPr lang="en-US" sz="3200" b="1" dirty="0" smtClean="0"/>
            </a:br>
            <a:r>
              <a:rPr lang="en-US" sz="3200" b="1" dirty="0" smtClean="0"/>
              <a:t>friendly </a:t>
            </a:r>
            <a:r>
              <a:rPr lang="en-US" sz="3200" b="1" dirty="0"/>
              <a:t>s</a:t>
            </a:r>
            <a:r>
              <a:rPr lang="en-US" sz="3200" b="1" dirty="0" smtClean="0"/>
              <a:t>tate in the country</a:t>
            </a:r>
          </a:p>
        </p:txBody>
      </p:sp>
      <p:sp>
        <p:nvSpPr>
          <p:cNvPr id="4099" name="TextBox 9"/>
          <p:cNvSpPr txBox="1">
            <a:spLocks noChangeArrowheads="1"/>
          </p:cNvSpPr>
          <p:nvPr/>
        </p:nvSpPr>
        <p:spPr bwMode="auto">
          <a:xfrm>
            <a:off x="457200" y="5867400"/>
            <a:ext cx="8382000" cy="830997"/>
          </a:xfrm>
          <a:prstGeom prst="rect">
            <a:avLst/>
          </a:prstGeom>
          <a:noFill/>
          <a:ln w="9525">
            <a:noFill/>
            <a:miter lim="800000"/>
            <a:headEnd/>
            <a:tailEnd/>
          </a:ln>
        </p:spPr>
        <p:txBody>
          <a:bodyPr wrap="square">
            <a:spAutoFit/>
          </a:bodyPr>
          <a:lstStyle/>
          <a:p>
            <a:r>
              <a:rPr lang="en-US" sz="2400" b="1" dirty="0" smtClean="0">
                <a:solidFill>
                  <a:schemeClr val="tx2"/>
                </a:solidFill>
                <a:latin typeface="+mj-lt"/>
                <a:ea typeface="+mj-ea"/>
                <a:cs typeface="+mj-cs"/>
              </a:rPr>
              <a:t>Approach</a:t>
            </a:r>
            <a:r>
              <a:rPr lang="en-US" sz="2400" dirty="0" smtClean="0"/>
              <a:t> - </a:t>
            </a:r>
            <a:r>
              <a:rPr lang="en-US" sz="2400" b="1" dirty="0" smtClean="0">
                <a:solidFill>
                  <a:schemeClr val="tx2"/>
                </a:solidFill>
                <a:latin typeface="+mj-lt"/>
                <a:ea typeface="+mj-ea"/>
                <a:cs typeface="+mj-cs"/>
              </a:rPr>
              <a:t>Working </a:t>
            </a:r>
            <a:r>
              <a:rPr lang="en-US" sz="2400" b="1" dirty="0">
                <a:solidFill>
                  <a:schemeClr val="tx2"/>
                </a:solidFill>
                <a:latin typeface="+mj-lt"/>
                <a:ea typeface="+mj-ea"/>
                <a:cs typeface="+mj-cs"/>
              </a:rPr>
              <a:t>together </a:t>
            </a:r>
            <a:r>
              <a:rPr lang="en-US" sz="2400" b="1" dirty="0" smtClean="0">
                <a:solidFill>
                  <a:schemeClr val="tx2"/>
                </a:solidFill>
                <a:latin typeface="+mj-lt"/>
                <a:ea typeface="+mj-ea"/>
                <a:cs typeface="+mj-cs"/>
              </a:rPr>
              <a:t>in partnership to strengthen NC’s military presence and economic impact</a:t>
            </a:r>
            <a:endParaRPr lang="en-US" sz="2400" b="1" dirty="0">
              <a:solidFill>
                <a:schemeClr val="tx2"/>
              </a:solidFill>
              <a:latin typeface="+mj-lt"/>
              <a:ea typeface="+mj-ea"/>
              <a:cs typeface="+mj-cs"/>
            </a:endParaRPr>
          </a:p>
        </p:txBody>
      </p:sp>
      <p:grpSp>
        <p:nvGrpSpPr>
          <p:cNvPr id="3" name="Group 2"/>
          <p:cNvGrpSpPr/>
          <p:nvPr/>
        </p:nvGrpSpPr>
        <p:grpSpPr>
          <a:xfrm>
            <a:off x="1143000" y="2743200"/>
            <a:ext cx="7238869" cy="2819401"/>
            <a:chOff x="1219331" y="2362200"/>
            <a:chExt cx="7238869" cy="2819401"/>
          </a:xfrm>
        </p:grpSpPr>
        <p:pic>
          <p:nvPicPr>
            <p:cNvPr id="12" name="Picture 12" descr="Kearsarge%20main"/>
            <p:cNvPicPr>
              <a:picLocks noChangeAspect="1" noChangeArrowheads="1"/>
            </p:cNvPicPr>
            <p:nvPr/>
          </p:nvPicPr>
          <p:blipFill>
            <a:blip r:embed="rId2" cstate="print"/>
            <a:srcRect/>
            <a:stretch>
              <a:fillRect/>
            </a:stretch>
          </p:blipFill>
          <p:spPr>
            <a:xfrm>
              <a:off x="3810000" y="3651105"/>
              <a:ext cx="2590800" cy="1530496"/>
            </a:xfrm>
            <a:prstGeom prst="rect">
              <a:avLst/>
            </a:prstGeom>
            <a:noFill/>
            <a:ln>
              <a:solidFill>
                <a:schemeClr val="folHlink"/>
              </a:solidFill>
            </a:ln>
          </p:spPr>
        </p:pic>
        <p:grpSp>
          <p:nvGrpSpPr>
            <p:cNvPr id="4100" name="Group 4"/>
            <p:cNvGrpSpPr>
              <a:grpSpLocks/>
            </p:cNvGrpSpPr>
            <p:nvPr/>
          </p:nvGrpSpPr>
          <p:grpSpPr bwMode="auto">
            <a:xfrm>
              <a:off x="1219331" y="2362200"/>
              <a:ext cx="7238869" cy="2819400"/>
              <a:chOff x="-263" y="2684"/>
              <a:chExt cx="12503" cy="6582"/>
            </a:xfrm>
          </p:grpSpPr>
          <p:pic>
            <p:nvPicPr>
              <p:cNvPr id="4102" name="Picture 10" descr="cg-081114-G-3422A-184"/>
              <p:cNvPicPr>
                <a:picLocks noChangeAspect="1" noChangeArrowheads="1"/>
              </p:cNvPicPr>
              <p:nvPr/>
            </p:nvPicPr>
            <p:blipFill>
              <a:blip r:embed="rId3" cstate="print"/>
              <a:srcRect/>
              <a:stretch>
                <a:fillRect/>
              </a:stretch>
            </p:blipFill>
            <p:spPr bwMode="auto">
              <a:xfrm>
                <a:off x="8686" y="5693"/>
                <a:ext cx="3554" cy="3573"/>
              </a:xfrm>
              <a:prstGeom prst="rect">
                <a:avLst/>
              </a:prstGeom>
              <a:noFill/>
              <a:ln w="9525">
                <a:noFill/>
                <a:miter lim="800000"/>
                <a:headEnd/>
                <a:tailEnd/>
              </a:ln>
            </p:spPr>
          </p:pic>
          <p:pic>
            <p:nvPicPr>
              <p:cNvPr id="4103" name="Picture 11" descr="marines-20081110-M-0602T-00"/>
              <p:cNvPicPr>
                <a:picLocks noChangeAspect="1" noChangeArrowheads="1"/>
              </p:cNvPicPr>
              <p:nvPr/>
            </p:nvPicPr>
            <p:blipFill>
              <a:blip r:embed="rId4" cstate="print"/>
              <a:srcRect/>
              <a:stretch>
                <a:fillRect/>
              </a:stretch>
            </p:blipFill>
            <p:spPr bwMode="auto">
              <a:xfrm>
                <a:off x="9360" y="2684"/>
                <a:ext cx="2880" cy="3106"/>
              </a:xfrm>
              <a:prstGeom prst="rect">
                <a:avLst/>
              </a:prstGeom>
              <a:noFill/>
              <a:ln w="9525">
                <a:noFill/>
                <a:miter lim="800000"/>
                <a:headEnd/>
                <a:tailEnd/>
              </a:ln>
            </p:spPr>
          </p:pic>
          <p:pic>
            <p:nvPicPr>
              <p:cNvPr id="4104" name="Picture 12" descr="ng-images2"/>
              <p:cNvPicPr>
                <a:picLocks noChangeAspect="1" noChangeArrowheads="1"/>
              </p:cNvPicPr>
              <p:nvPr/>
            </p:nvPicPr>
            <p:blipFill>
              <a:blip r:embed="rId5" cstate="print"/>
              <a:srcRect/>
              <a:stretch>
                <a:fillRect/>
              </a:stretch>
            </p:blipFill>
            <p:spPr bwMode="auto">
              <a:xfrm>
                <a:off x="-263" y="5693"/>
                <a:ext cx="4475" cy="3573"/>
              </a:xfrm>
              <a:prstGeom prst="rect">
                <a:avLst/>
              </a:prstGeom>
              <a:noFill/>
              <a:ln w="9525">
                <a:noFill/>
                <a:miter lim="800000"/>
                <a:headEnd/>
                <a:tailEnd/>
              </a:ln>
            </p:spPr>
          </p:pic>
          <p:pic>
            <p:nvPicPr>
              <p:cNvPr id="4105" name="Picture 13" descr="army2"/>
              <p:cNvPicPr>
                <a:picLocks noChangeAspect="1" noChangeArrowheads="1"/>
              </p:cNvPicPr>
              <p:nvPr/>
            </p:nvPicPr>
            <p:blipFill>
              <a:blip r:embed="rId6" cstate="print"/>
              <a:srcRect/>
              <a:stretch>
                <a:fillRect/>
              </a:stretch>
            </p:blipFill>
            <p:spPr bwMode="auto">
              <a:xfrm>
                <a:off x="-263" y="2684"/>
                <a:ext cx="3554" cy="3186"/>
              </a:xfrm>
              <a:prstGeom prst="rect">
                <a:avLst/>
              </a:prstGeom>
              <a:noFill/>
              <a:ln w="9525">
                <a:noFill/>
                <a:miter lim="800000"/>
                <a:headEnd/>
                <a:tailEnd/>
              </a:ln>
            </p:spPr>
          </p:pic>
          <p:pic>
            <p:nvPicPr>
              <p:cNvPr id="4106" name="Picture 14" descr="army1"/>
              <p:cNvPicPr>
                <a:picLocks noChangeAspect="1" noChangeArrowheads="1"/>
              </p:cNvPicPr>
              <p:nvPr/>
            </p:nvPicPr>
            <p:blipFill>
              <a:blip r:embed="rId7" cstate="print"/>
              <a:srcRect/>
              <a:stretch>
                <a:fillRect/>
              </a:stretch>
            </p:blipFill>
            <p:spPr bwMode="auto">
              <a:xfrm>
                <a:off x="3240" y="2684"/>
                <a:ext cx="3420" cy="3097"/>
              </a:xfrm>
              <a:prstGeom prst="rect">
                <a:avLst/>
              </a:prstGeom>
              <a:noFill/>
              <a:ln w="9525">
                <a:noFill/>
                <a:miter lim="800000"/>
                <a:headEnd/>
                <a:tailEnd/>
              </a:ln>
            </p:spPr>
          </p:pic>
          <p:pic>
            <p:nvPicPr>
              <p:cNvPr id="4107" name="Picture 15" descr="cg-081117-G-3827D-011"/>
              <p:cNvPicPr>
                <a:picLocks noChangeAspect="1" noChangeArrowheads="1"/>
              </p:cNvPicPr>
              <p:nvPr/>
            </p:nvPicPr>
            <p:blipFill>
              <a:blip r:embed="rId8" cstate="print"/>
              <a:srcRect/>
              <a:stretch>
                <a:fillRect/>
              </a:stretch>
            </p:blipFill>
            <p:spPr bwMode="auto">
              <a:xfrm>
                <a:off x="6480" y="2684"/>
                <a:ext cx="2970" cy="3109"/>
              </a:xfrm>
              <a:prstGeom prst="rect">
                <a:avLst/>
              </a:prstGeom>
              <a:noFill/>
              <a:ln w="9525">
                <a:noFill/>
                <a:miter lim="800000"/>
                <a:headEnd/>
                <a:tailEnd/>
              </a:ln>
            </p:spPr>
          </p:pic>
        </p:grpSp>
      </p:grpSp>
      <p:sp>
        <p:nvSpPr>
          <p:cNvPr id="14" name="Slide Number Placeholder 13"/>
          <p:cNvSpPr>
            <a:spLocks noGrp="1"/>
          </p:cNvSpPr>
          <p:nvPr>
            <p:ph type="sldNum" sz="quarter" idx="12"/>
          </p:nvPr>
        </p:nvSpPr>
        <p:spPr/>
        <p:txBody>
          <a:bodyPr/>
          <a:lstStyle/>
          <a:p>
            <a:pPr>
              <a:defRPr/>
            </a:pPr>
            <a:fld id="{E9807DC8-B461-49A4-9269-8B6AA95C3072}" type="slidenum">
              <a:rPr lang="en-US" smtClean="0"/>
              <a:pPr>
                <a:defRPr/>
              </a:pPr>
              <a:t>2</a:t>
            </a:fld>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600200"/>
            <a:ext cx="9144000" cy="1143000"/>
          </a:xfrm>
        </p:spPr>
        <p:txBody>
          <a:bodyPr>
            <a:normAutofit/>
          </a:bodyPr>
          <a:lstStyle/>
          <a:p>
            <a:pPr algn="ctr" eaLnBrk="1" hangingPunct="1"/>
            <a:r>
              <a:rPr lang="en-US" sz="3200" b="1" dirty="0" smtClean="0"/>
              <a:t>Camp </a:t>
            </a:r>
            <a:r>
              <a:rPr lang="en-US" sz="3200" b="1" dirty="0" err="1" smtClean="0"/>
              <a:t>Lejuene</a:t>
            </a:r>
            <a:r>
              <a:rPr lang="en-US" sz="3200" b="1" dirty="0" smtClean="0"/>
              <a:t> &amp; New River MCAS Area Delegates </a:t>
            </a:r>
            <a:br>
              <a:rPr lang="en-US" sz="3200" b="1" dirty="0" smtClean="0"/>
            </a:br>
            <a:r>
              <a:rPr lang="en-US" sz="2000" b="1" dirty="0" smtClean="0"/>
              <a:t>(Committee assignments) </a:t>
            </a:r>
          </a:p>
        </p:txBody>
      </p:sp>
      <p:sp>
        <p:nvSpPr>
          <p:cNvPr id="11266" name="Rectangle 3"/>
          <p:cNvSpPr>
            <a:spLocks noGrp="1" noChangeArrowheads="1"/>
          </p:cNvSpPr>
          <p:nvPr>
            <p:ph idx="1"/>
          </p:nvPr>
        </p:nvSpPr>
        <p:spPr>
          <a:xfrm>
            <a:off x="533400" y="2819400"/>
            <a:ext cx="8229600" cy="3962400"/>
          </a:xfrm>
        </p:spPr>
        <p:txBody>
          <a:bodyPr>
            <a:normAutofit lnSpcReduction="10000"/>
          </a:bodyPr>
          <a:lstStyle/>
          <a:p>
            <a:pPr eaLnBrk="1" hangingPunct="1">
              <a:buFont typeface="Wingdings" pitchFamily="2" charset="2"/>
              <a:buChar char="§"/>
            </a:pPr>
            <a:r>
              <a:rPr lang="en-US" sz="1800" dirty="0" smtClean="0"/>
              <a:t>**Major General Bob Dickerson, USMC Retired:  Sustainability &amp; BRAC</a:t>
            </a:r>
          </a:p>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Lieutenant General Gary </a:t>
            </a:r>
            <a:r>
              <a:rPr lang="en-US" sz="1800" dirty="0" err="1" smtClean="0"/>
              <a:t>McKissock</a:t>
            </a:r>
            <a:r>
              <a:rPr lang="en-US" sz="1800" dirty="0" smtClean="0"/>
              <a:t>, USMC Retired: Econ. Dev. (Chair) &amp; BRAC</a:t>
            </a:r>
            <a:endParaRPr lang="en-US" sz="1800" dirty="0"/>
          </a:p>
          <a:p>
            <a:pPr eaLnBrk="1" hangingPunct="1">
              <a:buFont typeface="Wingdings" pitchFamily="2" charset="2"/>
              <a:buChar char="§"/>
            </a:pPr>
            <a:endParaRPr lang="en-US" sz="1800" dirty="0"/>
          </a:p>
          <a:p>
            <a:pPr eaLnBrk="1" hangingPunct="1">
              <a:buFont typeface="Wingdings" pitchFamily="2" charset="2"/>
              <a:buChar char="§"/>
            </a:pPr>
            <a:r>
              <a:rPr lang="en-US" sz="1800" dirty="0" smtClean="0"/>
              <a:t>Sergeant Major Bill Hatcher, USMC Retired: Legislative Affairs </a:t>
            </a:r>
          </a:p>
          <a:p>
            <a:pPr eaLnBrk="1" hangingPunct="1">
              <a:buFont typeface="Wingdings" pitchFamily="2" charset="2"/>
              <a:buChar char="§"/>
            </a:pPr>
            <a:endParaRPr lang="en-US" sz="1800" dirty="0"/>
          </a:p>
          <a:p>
            <a:pPr eaLnBrk="1" hangingPunct="1">
              <a:buFont typeface="Wingdings" pitchFamily="2" charset="2"/>
              <a:buChar char="§"/>
            </a:pPr>
            <a:r>
              <a:rPr lang="en-US" sz="1800" dirty="0" smtClean="0"/>
              <a:t>Senator Harry Brown: Legislative Affairs (Chair) &amp; BRAC</a:t>
            </a:r>
          </a:p>
          <a:p>
            <a:pPr eaLnBrk="1" hangingPunct="1">
              <a:buFont typeface="Wingdings" pitchFamily="2" charset="2"/>
              <a:buChar char="§"/>
            </a:pPr>
            <a:endParaRPr lang="en-US" sz="1800" dirty="0"/>
          </a:p>
          <a:p>
            <a:pPr eaLnBrk="1" hangingPunct="1">
              <a:buFont typeface="Wingdings" pitchFamily="2" charset="2"/>
              <a:buChar char="§"/>
            </a:pPr>
            <a:r>
              <a:rPr lang="en-US" sz="1800" dirty="0" smtClean="0"/>
              <a:t>Rep. George Cleveland: Legislative Affairs</a:t>
            </a:r>
            <a:endParaRPr lang="en-US" sz="1800" dirty="0"/>
          </a:p>
          <a:p>
            <a:pPr eaLnBrk="1" hangingPunct="1">
              <a:buFont typeface="Wingdings" pitchFamily="2" charset="2"/>
              <a:buChar char="§"/>
            </a:pPr>
            <a:endParaRPr lang="en-US" sz="1800" dirty="0"/>
          </a:p>
          <a:p>
            <a:pPr eaLnBrk="1" hangingPunct="1">
              <a:buFont typeface="Wingdings" pitchFamily="2" charset="2"/>
              <a:buChar char="§"/>
            </a:pPr>
            <a:r>
              <a:rPr lang="en-US" sz="1800" dirty="0" smtClean="0"/>
              <a:t>Mayor Sammy Phillips (ex officio): Sustainability</a:t>
            </a:r>
          </a:p>
          <a:p>
            <a:pPr eaLnBrk="1" hangingPunct="1">
              <a:buFont typeface="Wingdings" pitchFamily="2" charset="2"/>
              <a:buChar char="§"/>
            </a:pPr>
            <a:endParaRPr lang="en-US" sz="1800" dirty="0"/>
          </a:p>
          <a:p>
            <a:pPr marL="457200" lvl="1" indent="0" eaLnBrk="1" hangingPunct="1">
              <a:buNone/>
            </a:pPr>
            <a:r>
              <a:rPr lang="en-US" sz="1400" dirty="0" smtClean="0"/>
              <a:t>** Community Coordinator</a:t>
            </a:r>
            <a:endParaRPr lang="en-US" sz="1800"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20</a:t>
            </a:fld>
            <a:endParaRPr lang="en-US" dirty="0"/>
          </a:p>
        </p:txBody>
      </p:sp>
      <p:pic>
        <p:nvPicPr>
          <p:cNvPr id="5" name="Picture 14" descr="army1"/>
          <p:cNvPicPr>
            <a:picLocks noChangeAspect="1" noChangeArrowheads="1"/>
          </p:cNvPicPr>
          <p:nvPr/>
        </p:nvPicPr>
        <p:blipFill>
          <a:blip r:embed="rId2" cstate="print"/>
          <a:srcRect/>
          <a:stretch>
            <a:fillRect/>
          </a:stretch>
        </p:blipFill>
        <p:spPr bwMode="auto">
          <a:xfrm rot="10800000" flipH="1" flipV="1">
            <a:off x="6553200" y="5562600"/>
            <a:ext cx="1733550" cy="1066800"/>
          </a:xfrm>
          <a:prstGeom prst="rect">
            <a:avLst/>
          </a:prstGeom>
          <a:noFill/>
          <a:ln w="9525">
            <a:noFill/>
            <a:miter lim="800000"/>
            <a:headEnd/>
            <a:tailEnd/>
          </a:ln>
        </p:spPr>
      </p:pic>
    </p:spTree>
    <p:extLst>
      <p:ext uri="{BB962C8B-B14F-4D97-AF65-F5344CB8AC3E}">
        <p14:creationId xmlns:p14="http://schemas.microsoft.com/office/powerpoint/2010/main" val="1563693190"/>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600200"/>
            <a:ext cx="9144000" cy="1143000"/>
          </a:xfrm>
        </p:spPr>
        <p:txBody>
          <a:bodyPr>
            <a:normAutofit/>
          </a:bodyPr>
          <a:lstStyle/>
          <a:p>
            <a:pPr algn="ctr" eaLnBrk="1" hangingPunct="1"/>
            <a:r>
              <a:rPr lang="en-US" sz="3200" b="1" dirty="0" smtClean="0"/>
              <a:t>Cherry Point MCAS Area Delegates </a:t>
            </a:r>
            <a:br>
              <a:rPr lang="en-US" sz="3200" b="1" dirty="0" smtClean="0"/>
            </a:br>
            <a:r>
              <a:rPr lang="en-US" sz="2000" b="1" dirty="0" smtClean="0"/>
              <a:t>(Committee assignments) </a:t>
            </a:r>
          </a:p>
        </p:txBody>
      </p:sp>
      <p:sp>
        <p:nvSpPr>
          <p:cNvPr id="11266" name="Rectangle 3"/>
          <p:cNvSpPr>
            <a:spLocks noGrp="1" noChangeArrowheads="1"/>
          </p:cNvSpPr>
          <p:nvPr>
            <p:ph idx="1"/>
          </p:nvPr>
        </p:nvSpPr>
        <p:spPr>
          <a:xfrm>
            <a:off x="609600" y="2819400"/>
            <a:ext cx="8001000" cy="3962400"/>
          </a:xfrm>
        </p:spPr>
        <p:txBody>
          <a:bodyPr>
            <a:normAutofit/>
          </a:bodyPr>
          <a:lstStyle/>
          <a:p>
            <a:pPr eaLnBrk="1" hangingPunct="1">
              <a:buFont typeface="Wingdings" pitchFamily="2" charset="2"/>
              <a:buChar char="§"/>
            </a:pPr>
            <a:r>
              <a:rPr lang="en-US" sz="1800" dirty="0" smtClean="0"/>
              <a:t>**Colonel </a:t>
            </a:r>
            <a:r>
              <a:rPr lang="en-US" sz="1800" dirty="0"/>
              <a:t>Frank </a:t>
            </a:r>
            <a:r>
              <a:rPr lang="en-US" sz="1800" dirty="0" err="1"/>
              <a:t>Bottorff</a:t>
            </a:r>
            <a:r>
              <a:rPr lang="en-US" sz="1800" dirty="0"/>
              <a:t> </a:t>
            </a:r>
            <a:r>
              <a:rPr lang="en-US" sz="1800" dirty="0" smtClean="0"/>
              <a:t>, USMC Retired: </a:t>
            </a:r>
            <a:r>
              <a:rPr lang="en-US" sz="1800" dirty="0"/>
              <a:t>Sustainability &amp; BRAC</a:t>
            </a:r>
          </a:p>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Sonny Roberts: Sustainability (Chair)</a:t>
            </a:r>
          </a:p>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Creswell </a:t>
            </a:r>
            <a:r>
              <a:rPr lang="en-US" sz="1800" dirty="0"/>
              <a:t>Elmore: </a:t>
            </a:r>
            <a:r>
              <a:rPr lang="en-US" sz="1800" dirty="0" smtClean="0"/>
              <a:t>Economic Development </a:t>
            </a:r>
            <a:endParaRPr lang="en-US" sz="1800" dirty="0"/>
          </a:p>
          <a:p>
            <a:pPr eaLnBrk="1" hangingPunct="1">
              <a:buFont typeface="Wingdings" pitchFamily="2" charset="2"/>
              <a:buChar char="§"/>
            </a:pPr>
            <a:endParaRPr lang="en-US" sz="1800" dirty="0" smtClean="0"/>
          </a:p>
          <a:p>
            <a:pPr eaLnBrk="1" hangingPunct="1">
              <a:buFont typeface="Wingdings" pitchFamily="2" charset="2"/>
              <a:buChar char="§"/>
            </a:pPr>
            <a:r>
              <a:rPr lang="en-US" sz="1800" dirty="0"/>
              <a:t>Mayor </a:t>
            </a:r>
            <a:r>
              <a:rPr lang="en-US" sz="1800" dirty="0" smtClean="0"/>
              <a:t>Will Lewis (ex </a:t>
            </a:r>
            <a:r>
              <a:rPr lang="en-US" sz="1800" dirty="0"/>
              <a:t>officio): </a:t>
            </a:r>
            <a:r>
              <a:rPr lang="en-US" sz="1800" dirty="0" smtClean="0"/>
              <a:t> Sustainability</a:t>
            </a:r>
          </a:p>
          <a:p>
            <a:pPr eaLnBrk="1" hangingPunct="1">
              <a:buFont typeface="Wingdings" pitchFamily="2" charset="2"/>
              <a:buChar char="§"/>
            </a:pPr>
            <a:endParaRPr lang="en-US" sz="1800" dirty="0"/>
          </a:p>
          <a:p>
            <a:pPr marL="457200" lvl="1" indent="0" eaLnBrk="1" hangingPunct="1">
              <a:buNone/>
            </a:pPr>
            <a:r>
              <a:rPr lang="en-US" sz="1400" dirty="0" smtClean="0"/>
              <a:t>** Community Coordinator</a:t>
            </a:r>
            <a:endParaRPr lang="en-US" sz="1800"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21</a:t>
            </a:fld>
            <a:endParaRPr lang="en-US" dirty="0"/>
          </a:p>
        </p:txBody>
      </p:sp>
      <p:pic>
        <p:nvPicPr>
          <p:cNvPr id="5" name="Picture 14" descr="army1"/>
          <p:cNvPicPr>
            <a:picLocks noChangeAspect="1" noChangeArrowheads="1"/>
          </p:cNvPicPr>
          <p:nvPr/>
        </p:nvPicPr>
        <p:blipFill>
          <a:blip r:embed="rId2" cstate="print"/>
          <a:srcRect/>
          <a:stretch>
            <a:fillRect/>
          </a:stretch>
        </p:blipFill>
        <p:spPr bwMode="auto">
          <a:xfrm rot="10800000" flipH="1" flipV="1">
            <a:off x="6629400" y="5638800"/>
            <a:ext cx="1733550" cy="1066800"/>
          </a:xfrm>
          <a:prstGeom prst="rect">
            <a:avLst/>
          </a:prstGeom>
          <a:noFill/>
          <a:ln w="9525">
            <a:noFill/>
            <a:miter lim="800000"/>
            <a:headEnd/>
            <a:tailEnd/>
          </a:ln>
        </p:spPr>
      </p:pic>
    </p:spTree>
    <p:extLst>
      <p:ext uri="{BB962C8B-B14F-4D97-AF65-F5344CB8AC3E}">
        <p14:creationId xmlns:p14="http://schemas.microsoft.com/office/powerpoint/2010/main" val="43671433"/>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600200"/>
            <a:ext cx="9144000" cy="1143000"/>
          </a:xfrm>
        </p:spPr>
        <p:txBody>
          <a:bodyPr>
            <a:normAutofit/>
          </a:bodyPr>
          <a:lstStyle/>
          <a:p>
            <a:pPr algn="ctr" eaLnBrk="1" hangingPunct="1"/>
            <a:r>
              <a:rPr lang="en-US" sz="3200" b="1" dirty="0" smtClean="0"/>
              <a:t>Seymour Johnson AFB Area Delegates </a:t>
            </a:r>
            <a:br>
              <a:rPr lang="en-US" sz="3200" b="1" dirty="0" smtClean="0"/>
            </a:br>
            <a:r>
              <a:rPr lang="en-US" sz="2000" b="1" dirty="0" smtClean="0"/>
              <a:t>(Committee assignments) </a:t>
            </a:r>
          </a:p>
        </p:txBody>
      </p:sp>
      <p:sp>
        <p:nvSpPr>
          <p:cNvPr id="11266" name="Rectangle 3"/>
          <p:cNvSpPr>
            <a:spLocks noGrp="1" noChangeArrowheads="1"/>
          </p:cNvSpPr>
          <p:nvPr>
            <p:ph idx="1"/>
          </p:nvPr>
        </p:nvSpPr>
        <p:spPr>
          <a:xfrm>
            <a:off x="533400" y="2895600"/>
            <a:ext cx="8077200" cy="3886200"/>
          </a:xfrm>
        </p:spPr>
        <p:txBody>
          <a:bodyPr>
            <a:normAutofit/>
          </a:bodyPr>
          <a:lstStyle/>
          <a:p>
            <a:pPr eaLnBrk="1" hangingPunct="1">
              <a:buFont typeface="Wingdings" pitchFamily="2" charset="2"/>
              <a:buChar char="§"/>
            </a:pPr>
            <a:r>
              <a:rPr lang="en-US" sz="1800" dirty="0" smtClean="0"/>
              <a:t>Mr. Jeremiah Daniels:  Legislative Affairs</a:t>
            </a:r>
          </a:p>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**Colonel Joe </a:t>
            </a:r>
            <a:r>
              <a:rPr lang="en-US" sz="1800" dirty="0" err="1" smtClean="0"/>
              <a:t>Marm</a:t>
            </a:r>
            <a:r>
              <a:rPr lang="en-US" sz="1800" dirty="0" smtClean="0"/>
              <a:t>, Jr., USAF Retired:  Sustainability</a:t>
            </a:r>
          </a:p>
          <a:p>
            <a:pPr eaLnBrk="1" hangingPunct="1">
              <a:buFont typeface="Wingdings" pitchFamily="2" charset="2"/>
              <a:buChar char="§"/>
            </a:pPr>
            <a:endParaRPr lang="en-US" sz="1800" dirty="0"/>
          </a:p>
          <a:p>
            <a:pPr eaLnBrk="1" hangingPunct="1">
              <a:buFont typeface="Wingdings" pitchFamily="2" charset="2"/>
              <a:buChar char="§"/>
            </a:pPr>
            <a:r>
              <a:rPr lang="en-US" sz="1800" dirty="0" smtClean="0"/>
              <a:t>Honorable </a:t>
            </a:r>
            <a:r>
              <a:rPr lang="en-US" sz="1800" dirty="0" err="1" smtClean="0"/>
              <a:t>Efton</a:t>
            </a:r>
            <a:r>
              <a:rPr lang="en-US" sz="1800" dirty="0" smtClean="0"/>
              <a:t> Sager:  Legislative Affairs</a:t>
            </a:r>
          </a:p>
          <a:p>
            <a:pPr eaLnBrk="1" hangingPunct="1">
              <a:buFont typeface="Wingdings" pitchFamily="2" charset="2"/>
              <a:buChar char="§"/>
            </a:pPr>
            <a:endParaRPr lang="en-US" sz="1800" dirty="0"/>
          </a:p>
          <a:p>
            <a:pPr eaLnBrk="1" hangingPunct="1">
              <a:buFont typeface="Wingdings" pitchFamily="2" charset="2"/>
              <a:buChar char="§"/>
            </a:pPr>
            <a:r>
              <a:rPr lang="en-US" sz="1800" dirty="0" smtClean="0"/>
              <a:t>Mayor Al King (ex officio):  Sustainability</a:t>
            </a:r>
          </a:p>
          <a:p>
            <a:pPr eaLnBrk="1" hangingPunct="1">
              <a:buFont typeface="Wingdings" pitchFamily="2" charset="2"/>
              <a:buChar char="§"/>
            </a:pPr>
            <a:endParaRPr lang="en-US" sz="1800" dirty="0"/>
          </a:p>
          <a:p>
            <a:pPr eaLnBrk="1" hangingPunct="1">
              <a:buFont typeface="Wingdings" pitchFamily="2" charset="2"/>
              <a:buChar char="§"/>
            </a:pPr>
            <a:r>
              <a:rPr lang="en-US" sz="1800" dirty="0" smtClean="0"/>
              <a:t>Rep. John Bell:  Legislative Affairs</a:t>
            </a:r>
          </a:p>
          <a:p>
            <a:pPr eaLnBrk="1" hangingPunct="1">
              <a:buFont typeface="Wingdings" pitchFamily="2" charset="2"/>
              <a:buChar char="§"/>
            </a:pPr>
            <a:endParaRPr lang="en-US" sz="1800" dirty="0"/>
          </a:p>
          <a:p>
            <a:pPr marL="457200" lvl="1" indent="0" eaLnBrk="1" hangingPunct="1">
              <a:buNone/>
            </a:pPr>
            <a:r>
              <a:rPr lang="en-US" sz="1400" dirty="0" smtClean="0"/>
              <a:t>** Community Coordinator</a:t>
            </a:r>
            <a:endParaRPr lang="en-US" sz="1800"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22</a:t>
            </a:fld>
            <a:endParaRPr lang="en-US" dirty="0"/>
          </a:p>
        </p:txBody>
      </p:sp>
      <p:pic>
        <p:nvPicPr>
          <p:cNvPr id="5" name="Picture 14" descr="army1"/>
          <p:cNvPicPr>
            <a:picLocks noChangeAspect="1" noChangeArrowheads="1"/>
          </p:cNvPicPr>
          <p:nvPr/>
        </p:nvPicPr>
        <p:blipFill>
          <a:blip r:embed="rId2" cstate="print"/>
          <a:srcRect/>
          <a:stretch>
            <a:fillRect/>
          </a:stretch>
        </p:blipFill>
        <p:spPr bwMode="auto">
          <a:xfrm rot="10800000" flipH="1" flipV="1">
            <a:off x="6553200" y="5562600"/>
            <a:ext cx="1733550" cy="1066800"/>
          </a:xfrm>
          <a:prstGeom prst="rect">
            <a:avLst/>
          </a:prstGeom>
          <a:noFill/>
          <a:ln w="9525">
            <a:noFill/>
            <a:miter lim="800000"/>
            <a:headEnd/>
            <a:tailEnd/>
          </a:ln>
        </p:spPr>
      </p:pic>
    </p:spTree>
    <p:extLst>
      <p:ext uri="{BB962C8B-B14F-4D97-AF65-F5344CB8AC3E}">
        <p14:creationId xmlns:p14="http://schemas.microsoft.com/office/powerpoint/2010/main" val="3431072463"/>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600200"/>
            <a:ext cx="9144000" cy="1143000"/>
          </a:xfrm>
        </p:spPr>
        <p:txBody>
          <a:bodyPr>
            <a:normAutofit/>
          </a:bodyPr>
          <a:lstStyle/>
          <a:p>
            <a:pPr algn="ctr" eaLnBrk="1" hangingPunct="1"/>
            <a:r>
              <a:rPr lang="en-US" sz="3200" b="1" dirty="0" smtClean="0"/>
              <a:t>Elizabeth City US Coast Guard Area Delegates </a:t>
            </a:r>
            <a:br>
              <a:rPr lang="en-US" sz="3200" b="1" dirty="0" smtClean="0"/>
            </a:br>
            <a:r>
              <a:rPr lang="en-US" sz="2000" b="1" dirty="0" smtClean="0"/>
              <a:t>(Committee assignments) </a:t>
            </a:r>
          </a:p>
        </p:txBody>
      </p:sp>
      <p:sp>
        <p:nvSpPr>
          <p:cNvPr id="11266" name="Rectangle 3"/>
          <p:cNvSpPr>
            <a:spLocks noGrp="1" noChangeArrowheads="1"/>
          </p:cNvSpPr>
          <p:nvPr>
            <p:ph idx="1"/>
          </p:nvPr>
        </p:nvSpPr>
        <p:spPr>
          <a:xfrm>
            <a:off x="609600" y="2895600"/>
            <a:ext cx="8001000" cy="3886200"/>
          </a:xfrm>
        </p:spPr>
        <p:txBody>
          <a:bodyPr/>
          <a:lstStyle/>
          <a:p>
            <a:pPr eaLnBrk="1" hangingPunct="1">
              <a:buFont typeface="Wingdings" pitchFamily="2" charset="2"/>
              <a:buChar char="§"/>
            </a:pPr>
            <a:r>
              <a:rPr lang="en-US" sz="1800" dirty="0" smtClean="0"/>
              <a:t>Commander Bill Lehman, USCG Retired: Quality of Life </a:t>
            </a:r>
          </a:p>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Mayor Joe Peel (ex officio): Sustainability</a:t>
            </a:r>
          </a:p>
          <a:p>
            <a:pPr eaLnBrk="1" hangingPunct="1">
              <a:buFont typeface="Wingdings" pitchFamily="2" charset="2"/>
              <a:buChar char="§"/>
            </a:pPr>
            <a:endParaRPr lang="en-US" sz="1800" dirty="0"/>
          </a:p>
          <a:p>
            <a:pPr marL="457200" lvl="1" indent="0" eaLnBrk="1" hangingPunct="1">
              <a:buNone/>
            </a:pPr>
            <a:r>
              <a:rPr lang="en-US" sz="1400" dirty="0" smtClean="0"/>
              <a:t>** Community Coordinator</a:t>
            </a:r>
            <a:endParaRPr lang="en-US" sz="1800"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23</a:t>
            </a:fld>
            <a:endParaRPr lang="en-US" dirty="0"/>
          </a:p>
        </p:txBody>
      </p:sp>
      <p:pic>
        <p:nvPicPr>
          <p:cNvPr id="5" name="Picture 14" descr="army1"/>
          <p:cNvPicPr>
            <a:picLocks noChangeAspect="1" noChangeArrowheads="1"/>
          </p:cNvPicPr>
          <p:nvPr/>
        </p:nvPicPr>
        <p:blipFill>
          <a:blip r:embed="rId2" cstate="print"/>
          <a:srcRect/>
          <a:stretch>
            <a:fillRect/>
          </a:stretch>
        </p:blipFill>
        <p:spPr bwMode="auto">
          <a:xfrm rot="10800000" flipH="1" flipV="1">
            <a:off x="6553200" y="5638800"/>
            <a:ext cx="1733550" cy="1066800"/>
          </a:xfrm>
          <a:prstGeom prst="rect">
            <a:avLst/>
          </a:prstGeom>
          <a:noFill/>
          <a:ln w="9525">
            <a:noFill/>
            <a:miter lim="800000"/>
            <a:headEnd/>
            <a:tailEnd/>
          </a:ln>
        </p:spPr>
      </p:pic>
    </p:spTree>
    <p:extLst>
      <p:ext uri="{BB962C8B-B14F-4D97-AF65-F5344CB8AC3E}">
        <p14:creationId xmlns:p14="http://schemas.microsoft.com/office/powerpoint/2010/main" val="1737648624"/>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371600"/>
            <a:ext cx="9144000" cy="914400"/>
          </a:xfrm>
        </p:spPr>
        <p:txBody>
          <a:bodyPr>
            <a:normAutofit/>
          </a:bodyPr>
          <a:lstStyle/>
          <a:p>
            <a:pPr eaLnBrk="1" hangingPunct="1"/>
            <a:r>
              <a:rPr lang="en-US" sz="3200" b="1" dirty="0" smtClean="0"/>
              <a:t>NCMAC Legislative Best Practice Review</a:t>
            </a:r>
          </a:p>
        </p:txBody>
      </p:sp>
      <p:sp>
        <p:nvSpPr>
          <p:cNvPr id="11266" name="Rectangle 3"/>
          <p:cNvSpPr>
            <a:spLocks noGrp="1" noChangeArrowheads="1"/>
          </p:cNvSpPr>
          <p:nvPr>
            <p:ph idx="1"/>
          </p:nvPr>
        </p:nvSpPr>
        <p:spPr>
          <a:xfrm>
            <a:off x="228600" y="2514600"/>
            <a:ext cx="8534400" cy="4114800"/>
          </a:xfrm>
        </p:spPr>
        <p:txBody>
          <a:bodyPr>
            <a:normAutofit/>
          </a:bodyPr>
          <a:lstStyle/>
          <a:p>
            <a:pPr marL="457200" indent="-457200" eaLnBrk="1" hangingPunct="1">
              <a:buFont typeface="+mj-lt"/>
              <a:buAutoNum type="arabicPeriod"/>
            </a:pPr>
            <a:r>
              <a:rPr lang="en-US" sz="2000" dirty="0" smtClean="0"/>
              <a:t>Facilitate service member receiving licensure and academic credit for military education, training, and experience.</a:t>
            </a:r>
          </a:p>
          <a:p>
            <a:pPr marL="457200" indent="-457200" eaLnBrk="1" hangingPunct="1">
              <a:buFont typeface="+mj-lt"/>
              <a:buAutoNum type="arabicPeriod"/>
            </a:pPr>
            <a:r>
              <a:rPr lang="en-US" sz="2000" dirty="0" smtClean="0"/>
              <a:t>Facilitate military spouse transition through licensure portability and eligibility for unemployment compensation.</a:t>
            </a:r>
          </a:p>
          <a:p>
            <a:pPr marL="457200" indent="-457200" eaLnBrk="1" hangingPunct="1">
              <a:buFont typeface="+mj-lt"/>
              <a:buAutoNum type="arabicPeriod"/>
            </a:pPr>
            <a:r>
              <a:rPr lang="en-US" sz="2000" dirty="0" smtClean="0"/>
              <a:t>Support development of veterans treatment courts open to eligible veterans and service members throughout the state.</a:t>
            </a:r>
          </a:p>
          <a:p>
            <a:pPr marL="457200" indent="-457200" eaLnBrk="1" hangingPunct="1">
              <a:buFont typeface="+mj-lt"/>
              <a:buAutoNum type="arabicPeriod"/>
            </a:pPr>
            <a:r>
              <a:rPr lang="en-US" sz="2000" dirty="0" smtClean="0"/>
              <a:t>Increase access to quality, affordable childcare for military families.</a:t>
            </a:r>
          </a:p>
          <a:p>
            <a:pPr marL="457200" indent="-457200" eaLnBrk="1" hangingPunct="1">
              <a:buFont typeface="+mj-lt"/>
              <a:buAutoNum type="arabicPeriod"/>
            </a:pPr>
            <a:r>
              <a:rPr lang="en-US" sz="2000" dirty="0" smtClean="0"/>
              <a:t>Promote consumer protections and enforcement of the predatory lending regulation.</a:t>
            </a:r>
          </a:p>
          <a:p>
            <a:pPr eaLnBrk="1" hangingPunct="1">
              <a:buFont typeface="Wingdings" pitchFamily="2" charset="2"/>
              <a:buNone/>
            </a:pPr>
            <a:endParaRPr lang="en-US" sz="2000" dirty="0" smtClean="0"/>
          </a:p>
          <a:p>
            <a:pPr eaLnBrk="1" hangingPunct="1">
              <a:buFont typeface="Wingdings" pitchFamily="2" charset="2"/>
              <a:buNone/>
            </a:pPr>
            <a:endParaRPr lang="en-US" sz="1800"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24</a:t>
            </a:fld>
            <a:endParaRPr lang="en-US" dirty="0"/>
          </a:p>
        </p:txBody>
      </p:sp>
    </p:spTree>
    <p:extLst>
      <p:ext uri="{BB962C8B-B14F-4D97-AF65-F5344CB8AC3E}">
        <p14:creationId xmlns:p14="http://schemas.microsoft.com/office/powerpoint/2010/main" val="3034455198"/>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371600"/>
            <a:ext cx="9144000" cy="914400"/>
          </a:xfrm>
        </p:spPr>
        <p:txBody>
          <a:bodyPr>
            <a:normAutofit/>
          </a:bodyPr>
          <a:lstStyle/>
          <a:p>
            <a:pPr eaLnBrk="1" hangingPunct="1"/>
            <a:r>
              <a:rPr lang="en-US" sz="3200" b="1" dirty="0" smtClean="0"/>
              <a:t>NCMAC Legislative Best Practice Review</a:t>
            </a:r>
          </a:p>
        </p:txBody>
      </p:sp>
      <p:sp>
        <p:nvSpPr>
          <p:cNvPr id="11266" name="Rectangle 3"/>
          <p:cNvSpPr>
            <a:spLocks noGrp="1" noChangeArrowheads="1"/>
          </p:cNvSpPr>
          <p:nvPr>
            <p:ph idx="1"/>
          </p:nvPr>
        </p:nvSpPr>
        <p:spPr>
          <a:xfrm>
            <a:off x="457200" y="2514600"/>
            <a:ext cx="8305800" cy="4114800"/>
          </a:xfrm>
        </p:spPr>
        <p:txBody>
          <a:bodyPr>
            <a:normAutofit/>
          </a:bodyPr>
          <a:lstStyle/>
          <a:p>
            <a:pPr eaLnBrk="1" hangingPunct="1">
              <a:buFont typeface="Wingdings" pitchFamily="2" charset="2"/>
              <a:buNone/>
            </a:pPr>
            <a:r>
              <a:rPr lang="en-US" sz="2000" dirty="0" smtClean="0"/>
              <a:t>6.    Allow service members to retain their earned priority for receiving Medicaid     home and community care waivers.</a:t>
            </a:r>
          </a:p>
          <a:p>
            <a:pPr eaLnBrk="1" hangingPunct="1">
              <a:buFont typeface="Wingdings" pitchFamily="2" charset="2"/>
              <a:buNone/>
            </a:pPr>
            <a:r>
              <a:rPr lang="en-US" sz="2000" dirty="0" smtClean="0"/>
              <a:t>7.    Improve absentee voting for military members and their families.</a:t>
            </a:r>
          </a:p>
          <a:p>
            <a:pPr marL="457200" indent="-457200" eaLnBrk="1" hangingPunct="1">
              <a:buFont typeface="Wingdings" pitchFamily="2" charset="2"/>
              <a:buAutoNum type="arabicPeriod" startAt="8"/>
            </a:pPr>
            <a:r>
              <a:rPr lang="en-US" sz="2000" dirty="0" smtClean="0"/>
              <a:t>Waive required waiting time to establish residency for separating service members to obtain in-state tuition rate.</a:t>
            </a:r>
          </a:p>
          <a:p>
            <a:pPr marL="457200" indent="-457200" eaLnBrk="1" hangingPunct="1">
              <a:buFont typeface="Wingdings" pitchFamily="2" charset="2"/>
              <a:buAutoNum type="arabicPeriod" startAt="8"/>
            </a:pPr>
            <a:r>
              <a:rPr lang="en-US" sz="2000" dirty="0" smtClean="0"/>
              <a:t>Assign an identifier for military children in education data systems.</a:t>
            </a:r>
          </a:p>
          <a:p>
            <a:pPr marL="457200" indent="-457200" eaLnBrk="1" hangingPunct="1">
              <a:buFont typeface="Wingdings" pitchFamily="2" charset="2"/>
              <a:buAutoNum type="arabicPeriod" startAt="8"/>
            </a:pPr>
            <a:r>
              <a:rPr lang="en-US" sz="2000" dirty="0" smtClean="0"/>
              <a:t>Create state-wide MOUs between the </a:t>
            </a:r>
            <a:r>
              <a:rPr lang="en-US" sz="2000" dirty="0" err="1" smtClean="0"/>
              <a:t>DoD</a:t>
            </a:r>
            <a:r>
              <a:rPr lang="en-US" sz="2000" dirty="0" smtClean="0"/>
              <a:t> and the state child welfare agency to standardize relationships.</a:t>
            </a:r>
          </a:p>
          <a:p>
            <a:pPr marL="0" indent="0" eaLnBrk="1" hangingPunct="1">
              <a:buNone/>
            </a:pPr>
            <a:endParaRPr lang="en-US" sz="2000" dirty="0" smtClean="0"/>
          </a:p>
          <a:p>
            <a:pPr marL="457200" indent="-457200" eaLnBrk="1" hangingPunct="1">
              <a:buFont typeface="Wingdings" pitchFamily="2" charset="2"/>
              <a:buAutoNum type="arabicPeriod" startAt="8"/>
            </a:pPr>
            <a:endParaRPr lang="en-US" sz="2000" dirty="0" smtClean="0"/>
          </a:p>
          <a:p>
            <a:pPr eaLnBrk="1" hangingPunct="1">
              <a:buFont typeface="Wingdings" pitchFamily="2" charset="2"/>
              <a:buNone/>
            </a:pPr>
            <a:endParaRPr lang="en-US" sz="1800"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25</a:t>
            </a:fld>
            <a:endParaRPr lang="en-US" dirty="0"/>
          </a:p>
        </p:txBody>
      </p:sp>
    </p:spTree>
    <p:extLst>
      <p:ext uri="{BB962C8B-B14F-4D97-AF65-F5344CB8AC3E}">
        <p14:creationId xmlns:p14="http://schemas.microsoft.com/office/powerpoint/2010/main" val="4210809159"/>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457200" y="1600200"/>
            <a:ext cx="8229600" cy="1143000"/>
          </a:xfrm>
        </p:spPr>
        <p:txBody>
          <a:bodyPr/>
          <a:lstStyle/>
          <a:p>
            <a:pPr eaLnBrk="1" hangingPunct="1"/>
            <a:r>
              <a:rPr lang="en-US" sz="3200" b="1" dirty="0" smtClean="0"/>
              <a:t>Functions of the Commission</a:t>
            </a:r>
          </a:p>
        </p:txBody>
      </p:sp>
      <p:sp>
        <p:nvSpPr>
          <p:cNvPr id="9219" name="Rectangle 3"/>
          <p:cNvSpPr>
            <a:spLocks noGrp="1" noChangeArrowheads="1"/>
          </p:cNvSpPr>
          <p:nvPr>
            <p:ph idx="1"/>
          </p:nvPr>
        </p:nvSpPr>
        <p:spPr>
          <a:xfrm>
            <a:off x="609600" y="2667000"/>
            <a:ext cx="8153400" cy="3724275"/>
          </a:xfrm>
        </p:spPr>
        <p:txBody>
          <a:bodyPr/>
          <a:lstStyle/>
          <a:p>
            <a:pPr eaLnBrk="1" hangingPunct="1"/>
            <a:r>
              <a:rPr lang="en-US" sz="2000" dirty="0" smtClean="0"/>
              <a:t>NC “Clearing House” for military related issues in NC</a:t>
            </a:r>
          </a:p>
          <a:p>
            <a:pPr eaLnBrk="1" hangingPunct="1"/>
            <a:r>
              <a:rPr lang="en-US" sz="2000" dirty="0" smtClean="0"/>
              <a:t>Directly assist the military installations by coordinating with commanders, communities and state and federal agencies on top issues and priorities that may require State level assistance</a:t>
            </a:r>
          </a:p>
          <a:p>
            <a:pPr eaLnBrk="1" hangingPunct="1"/>
            <a:r>
              <a:rPr lang="en-US" sz="2000" dirty="0" smtClean="0"/>
              <a:t>Coordinate issues and actions with State Agencies, the NC General Assembly, and other military related organizations in NC.</a:t>
            </a:r>
          </a:p>
          <a:p>
            <a:pPr eaLnBrk="1" hangingPunct="1"/>
            <a:r>
              <a:rPr lang="en-US" sz="2000" dirty="0" smtClean="0"/>
              <a:t>Assist the NC General Assembly to evaluate proposed legislation</a:t>
            </a:r>
          </a:p>
          <a:p>
            <a:pPr eaLnBrk="1" hangingPunct="1"/>
            <a:r>
              <a:rPr lang="en-US" sz="2000" dirty="0" smtClean="0"/>
              <a:t>Lead the BRAC preparation effort for North Carolina</a:t>
            </a:r>
          </a:p>
          <a:p>
            <a:pPr eaLnBrk="1" hangingPunct="1"/>
            <a:r>
              <a:rPr lang="en-US" sz="2000" dirty="0" smtClean="0"/>
              <a:t>Support economic development initiatives, especially those with dual purpose, such as “Feed and Fuel the Forces”</a:t>
            </a:r>
          </a:p>
          <a:p>
            <a:pPr eaLnBrk="1" hangingPunct="1"/>
            <a:endParaRPr lang="en-US" sz="2000" dirty="0" smtClean="0"/>
          </a:p>
          <a:p>
            <a:pPr eaLnBrk="1" hangingPunct="1"/>
            <a:endParaRPr lang="en-US" sz="2000"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26</a:t>
            </a:fld>
            <a:endParaRPr lang="en-US" dirty="0"/>
          </a:p>
        </p:txBody>
      </p:sp>
      <p:pic>
        <p:nvPicPr>
          <p:cNvPr id="6" name="Picture 11" descr="marines-20081110-M-0602T-00"/>
          <p:cNvPicPr>
            <a:picLocks noChangeAspect="1" noChangeArrowheads="1"/>
          </p:cNvPicPr>
          <p:nvPr/>
        </p:nvPicPr>
        <p:blipFill>
          <a:blip r:embed="rId3" cstate="print">
            <a:lum bright="20000" contrast="10000"/>
          </a:blip>
          <a:srcRect/>
          <a:stretch>
            <a:fillRect/>
          </a:stretch>
        </p:blipFill>
        <p:spPr bwMode="auto">
          <a:xfrm>
            <a:off x="6811296" y="5882147"/>
            <a:ext cx="1521562" cy="877824"/>
          </a:xfrm>
          <a:prstGeom prst="rect">
            <a:avLst/>
          </a:prstGeom>
          <a:noFill/>
          <a:ln w="9525">
            <a:noFill/>
            <a:miter lim="800000"/>
            <a:headEnd/>
            <a:tailEnd/>
          </a:ln>
        </p:spPr>
      </p:pic>
    </p:spTree>
    <p:extLst>
      <p:ext uri="{BB962C8B-B14F-4D97-AF65-F5344CB8AC3E}">
        <p14:creationId xmlns:p14="http://schemas.microsoft.com/office/powerpoint/2010/main" val="71506300"/>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762000"/>
          </a:xfrm>
        </p:spPr>
        <p:txBody>
          <a:bodyPr/>
          <a:lstStyle/>
          <a:p>
            <a:pPr algn="ctr"/>
            <a:r>
              <a:rPr lang="en-US" sz="3200" b="1" dirty="0" smtClean="0"/>
              <a:t>Military Affairs Commission Process</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446327"/>
              </p:ext>
            </p:extLst>
          </p:nvPr>
        </p:nvGraphicFramePr>
        <p:xfrm>
          <a:off x="152400" y="2317956"/>
          <a:ext cx="8991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pPr>
              <a:defRPr/>
            </a:pPr>
            <a:fld id="{4A578343-8A6D-4CDE-B2C7-8338988A96AF}" type="slidenum">
              <a:rPr lang="en-US" smtClean="0"/>
              <a:pPr>
                <a:defRPr/>
              </a:pPr>
              <a:t>27</a:t>
            </a:fld>
            <a:endParaRPr lang="en-US" dirty="0"/>
          </a:p>
        </p:txBody>
      </p:sp>
      <p:sp>
        <p:nvSpPr>
          <p:cNvPr id="5" name="Curved Down Arrow 4"/>
          <p:cNvSpPr/>
          <p:nvPr/>
        </p:nvSpPr>
        <p:spPr bwMode="auto">
          <a:xfrm rot="20085052">
            <a:off x="1318059" y="2628186"/>
            <a:ext cx="2090357" cy="574433"/>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Curved Down Arrow 5"/>
          <p:cNvSpPr/>
          <p:nvPr/>
        </p:nvSpPr>
        <p:spPr bwMode="auto">
          <a:xfrm rot="1182441">
            <a:off x="5969119" y="2684455"/>
            <a:ext cx="2002223" cy="52367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Curved Down Arrow 6"/>
          <p:cNvSpPr/>
          <p:nvPr/>
        </p:nvSpPr>
        <p:spPr bwMode="auto">
          <a:xfrm rot="1123622" flipV="1">
            <a:off x="1637635" y="6111579"/>
            <a:ext cx="2074459" cy="477277"/>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Up-Down Arrow 8"/>
          <p:cNvSpPr/>
          <p:nvPr/>
        </p:nvSpPr>
        <p:spPr bwMode="auto">
          <a:xfrm>
            <a:off x="4119019" y="4495800"/>
            <a:ext cx="219456" cy="4572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 name="Picture 1" descr="image002"/>
          <p:cNvPicPr>
            <a:picLocks noChangeAspect="1" noChangeArrowheads="1"/>
          </p:cNvPicPr>
          <p:nvPr/>
        </p:nvPicPr>
        <p:blipFill>
          <a:blip r:embed="rId7" cstate="print"/>
          <a:srcRect/>
          <a:stretch>
            <a:fillRect/>
          </a:stretch>
        </p:blipFill>
        <p:spPr bwMode="auto">
          <a:xfrm>
            <a:off x="6934200" y="5486400"/>
            <a:ext cx="1143000" cy="1104900"/>
          </a:xfrm>
          <a:prstGeom prst="rect">
            <a:avLst/>
          </a:prstGeom>
          <a:noFill/>
          <a:ln w="9525">
            <a:noFill/>
            <a:miter lim="800000"/>
            <a:headEnd/>
            <a:tailEnd/>
          </a:ln>
        </p:spPr>
      </p:pic>
      <p:sp>
        <p:nvSpPr>
          <p:cNvPr id="3" name="Rectangle 2"/>
          <p:cNvSpPr/>
          <p:nvPr/>
        </p:nvSpPr>
        <p:spPr bwMode="auto">
          <a:xfrm>
            <a:off x="4561471" y="4525296"/>
            <a:ext cx="1092077"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ESG</a:t>
            </a: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043132268"/>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600200"/>
            <a:ext cx="9144000" cy="914400"/>
          </a:xfrm>
        </p:spPr>
        <p:txBody>
          <a:bodyPr/>
          <a:lstStyle/>
          <a:p>
            <a:pPr eaLnBrk="1" hangingPunct="1"/>
            <a:r>
              <a:rPr lang="en-US" sz="3200" b="1" dirty="0" smtClean="0"/>
              <a:t>BRAC Preparation</a:t>
            </a:r>
          </a:p>
        </p:txBody>
      </p:sp>
      <p:sp>
        <p:nvSpPr>
          <p:cNvPr id="11266" name="Rectangle 3"/>
          <p:cNvSpPr>
            <a:spLocks noGrp="1" noChangeArrowheads="1"/>
          </p:cNvSpPr>
          <p:nvPr>
            <p:ph idx="1"/>
          </p:nvPr>
        </p:nvSpPr>
        <p:spPr>
          <a:xfrm>
            <a:off x="609600" y="2590800"/>
            <a:ext cx="8001000" cy="4038600"/>
          </a:xfrm>
        </p:spPr>
        <p:txBody>
          <a:bodyPr>
            <a:normAutofit/>
          </a:bodyPr>
          <a:lstStyle/>
          <a:p>
            <a:pPr eaLnBrk="1" hangingPunct="1">
              <a:buFont typeface="Wingdings" pitchFamily="2" charset="2"/>
              <a:buChar char="§"/>
            </a:pPr>
            <a:r>
              <a:rPr lang="en-US" sz="2000" dirty="0" smtClean="0"/>
              <a:t>NCMAC designated by the NC General Assembly to lead the State’s preparation for the next round of BRAC</a:t>
            </a:r>
          </a:p>
          <a:p>
            <a:pPr eaLnBrk="1" hangingPunct="1">
              <a:buFont typeface="Wingdings" pitchFamily="2" charset="2"/>
              <a:buChar char="§"/>
            </a:pPr>
            <a:r>
              <a:rPr lang="en-US" sz="2000" dirty="0" smtClean="0"/>
              <a:t>State allocated $1 million for BRAC preparation</a:t>
            </a:r>
          </a:p>
          <a:p>
            <a:pPr eaLnBrk="1" hangingPunct="1">
              <a:buFont typeface="Wingdings" pitchFamily="2" charset="2"/>
              <a:buChar char="§"/>
            </a:pPr>
            <a:r>
              <a:rPr lang="en-US" sz="2000" dirty="0" smtClean="0"/>
              <a:t>Coordinating BRAC preparation efforts: </a:t>
            </a:r>
          </a:p>
          <a:p>
            <a:pPr lvl="1" eaLnBrk="1" hangingPunct="1">
              <a:buFont typeface="Wingdings" pitchFamily="2" charset="2"/>
              <a:buChar char="§"/>
            </a:pPr>
            <a:r>
              <a:rPr lang="en-US" sz="1600" dirty="0" smtClean="0"/>
              <a:t>Working with regional and community organizations </a:t>
            </a:r>
          </a:p>
          <a:p>
            <a:pPr lvl="1" eaLnBrk="1" hangingPunct="1">
              <a:buFont typeface="Wingdings" pitchFamily="2" charset="2"/>
              <a:buChar char="§"/>
            </a:pPr>
            <a:r>
              <a:rPr lang="en-US" sz="1600" dirty="0" smtClean="0"/>
              <a:t>Hiring experts to assess Strengths, Weaknesses, Opportunities and Threats (SWOT) analysis of military installations</a:t>
            </a:r>
          </a:p>
          <a:p>
            <a:pPr lvl="1" eaLnBrk="1" hangingPunct="1">
              <a:buFont typeface="Wingdings" pitchFamily="2" charset="2"/>
              <a:buChar char="§"/>
            </a:pPr>
            <a:r>
              <a:rPr lang="en-US" sz="1600" dirty="0" smtClean="0"/>
              <a:t>Evaluate prior BRAC scoring and changes that could affect </a:t>
            </a:r>
          </a:p>
          <a:p>
            <a:pPr lvl="1" eaLnBrk="1" hangingPunct="1">
              <a:buNone/>
            </a:pPr>
            <a:r>
              <a:rPr lang="en-US" sz="1600" dirty="0" smtClean="0"/>
              <a:t>	future actions</a:t>
            </a:r>
          </a:p>
          <a:p>
            <a:pPr lvl="1" eaLnBrk="1" hangingPunct="1">
              <a:buFont typeface="Wingdings" pitchFamily="2" charset="2"/>
              <a:buChar char="§"/>
            </a:pPr>
            <a:r>
              <a:rPr lang="en-US" sz="1600" dirty="0" smtClean="0"/>
              <a:t>Recommend actions to maximize opportunities and minimize losses</a:t>
            </a:r>
          </a:p>
          <a:p>
            <a:pPr>
              <a:buFont typeface="Wingdings" pitchFamily="2" charset="2"/>
              <a:buChar char="§"/>
            </a:pPr>
            <a:r>
              <a:rPr lang="en-US" sz="2000" dirty="0"/>
              <a:t>Recommendation for </a:t>
            </a:r>
            <a:r>
              <a:rPr lang="en-US" sz="2000" dirty="0" smtClean="0"/>
              <a:t>consultant firm to assist with SWOT analysis is working it ways through channels to be signed as a contract</a:t>
            </a:r>
            <a:endParaRPr lang="en-US" sz="2000" dirty="0"/>
          </a:p>
          <a:p>
            <a:pPr eaLnBrk="1" hangingPunct="1">
              <a:buFontTx/>
              <a:buNone/>
            </a:pPr>
            <a:endParaRPr lang="en-US" sz="2400" i="1" dirty="0" smtClean="0"/>
          </a:p>
          <a:p>
            <a:pPr eaLnBrk="1" hangingPunct="1">
              <a:buFont typeface="Wingdings" pitchFamily="2" charset="2"/>
              <a:buNone/>
            </a:pPr>
            <a:endParaRPr lang="en-US" sz="2000" dirty="0" smtClean="0"/>
          </a:p>
          <a:p>
            <a:pPr eaLnBrk="1" hangingPunct="1">
              <a:buFont typeface="Wingdings" pitchFamily="2" charset="2"/>
              <a:buNone/>
            </a:pPr>
            <a:endParaRPr lang="en-US" sz="1800"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28</a:t>
            </a:fld>
            <a:endParaRPr lang="en-US" dirty="0"/>
          </a:p>
        </p:txBody>
      </p:sp>
    </p:spTree>
    <p:extLst>
      <p:ext uri="{BB962C8B-B14F-4D97-AF65-F5344CB8AC3E}">
        <p14:creationId xmlns:p14="http://schemas.microsoft.com/office/powerpoint/2010/main" val="4078691371"/>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371600"/>
            <a:ext cx="9144000" cy="914400"/>
          </a:xfrm>
        </p:spPr>
        <p:txBody>
          <a:bodyPr/>
          <a:lstStyle/>
          <a:p>
            <a:pPr eaLnBrk="1" hangingPunct="1"/>
            <a:r>
              <a:rPr lang="en-US" sz="3200" b="1" dirty="0" smtClean="0"/>
              <a:t>NCMAC Key Accomplishments</a:t>
            </a:r>
          </a:p>
        </p:txBody>
      </p:sp>
      <p:sp>
        <p:nvSpPr>
          <p:cNvPr id="11266" name="Rectangle 3"/>
          <p:cNvSpPr>
            <a:spLocks noGrp="1" noChangeArrowheads="1"/>
          </p:cNvSpPr>
          <p:nvPr>
            <p:ph idx="1"/>
          </p:nvPr>
        </p:nvSpPr>
        <p:spPr>
          <a:xfrm>
            <a:off x="609600" y="2209800"/>
            <a:ext cx="8001000" cy="4495800"/>
          </a:xfrm>
        </p:spPr>
        <p:txBody>
          <a:bodyPr>
            <a:normAutofit lnSpcReduction="10000"/>
          </a:bodyPr>
          <a:lstStyle/>
          <a:p>
            <a:pPr eaLnBrk="1" hangingPunct="1">
              <a:buFont typeface="Wingdings" pitchFamily="2" charset="2"/>
              <a:buChar char="§"/>
            </a:pPr>
            <a:r>
              <a:rPr lang="en-US" sz="1800" dirty="0" smtClean="0"/>
              <a:t>Approved by-laws in place</a:t>
            </a:r>
          </a:p>
          <a:p>
            <a:pPr eaLnBrk="1" hangingPunct="1">
              <a:buFont typeface="Wingdings" pitchFamily="2" charset="2"/>
              <a:buChar char="§"/>
            </a:pPr>
            <a:r>
              <a:rPr lang="en-US" sz="1800" dirty="0" smtClean="0"/>
              <a:t>All NCMAC members appointed with four (4) meetings to date</a:t>
            </a:r>
          </a:p>
          <a:p>
            <a:pPr eaLnBrk="1" hangingPunct="1">
              <a:buFont typeface="Wingdings" pitchFamily="2" charset="2"/>
              <a:buChar char="§"/>
            </a:pPr>
            <a:r>
              <a:rPr lang="en-US" sz="1800" dirty="0" smtClean="0"/>
              <a:t>Administrative budget developed and approved</a:t>
            </a:r>
          </a:p>
          <a:p>
            <a:pPr eaLnBrk="1" hangingPunct="1">
              <a:buFont typeface="Wingdings" pitchFamily="2" charset="2"/>
              <a:buChar char="§"/>
            </a:pPr>
            <a:r>
              <a:rPr lang="en-US" sz="1800" dirty="0" smtClean="0"/>
              <a:t>Four (4) standing committees and one select BRAC committee in place</a:t>
            </a:r>
          </a:p>
          <a:p>
            <a:pPr eaLnBrk="1" hangingPunct="1">
              <a:buFont typeface="Wingdings" pitchFamily="2" charset="2"/>
              <a:buChar char="§"/>
            </a:pPr>
            <a:r>
              <a:rPr lang="en-US" sz="1800" dirty="0" smtClean="0"/>
              <a:t>Community coordinators appointed</a:t>
            </a:r>
          </a:p>
          <a:p>
            <a:pPr eaLnBrk="1" hangingPunct="1">
              <a:buFont typeface="Wingdings" pitchFamily="2" charset="2"/>
              <a:buChar char="§"/>
            </a:pPr>
            <a:r>
              <a:rPr lang="en-US" sz="1800" dirty="0" smtClean="0"/>
              <a:t>Cabinet Military Affairs Awareness Coordinators identified</a:t>
            </a:r>
          </a:p>
          <a:p>
            <a:pPr eaLnBrk="1" hangingPunct="1">
              <a:buFont typeface="Wingdings" pitchFamily="2" charset="2"/>
              <a:buChar char="§"/>
            </a:pPr>
            <a:r>
              <a:rPr lang="en-US" sz="1800" dirty="0" smtClean="0"/>
              <a:t>Military advisor and staff in place supporting NCMAC</a:t>
            </a:r>
          </a:p>
          <a:p>
            <a:pPr eaLnBrk="1" hangingPunct="1">
              <a:buFont typeface="Wingdings" pitchFamily="2" charset="2"/>
              <a:buChar char="§"/>
            </a:pPr>
            <a:r>
              <a:rPr lang="en-US" sz="1800" dirty="0" smtClean="0"/>
              <a:t>CODEL visit by Governor with military advisor  and NCMAC leadership</a:t>
            </a:r>
          </a:p>
          <a:p>
            <a:pPr eaLnBrk="1" hangingPunct="1">
              <a:buFont typeface="Wingdings" pitchFamily="2" charset="2"/>
              <a:buChar char="§"/>
            </a:pPr>
            <a:r>
              <a:rPr lang="en-US" sz="1800" dirty="0" smtClean="0"/>
              <a:t>Military advisor and NCMAC leadership met with NC  Regional Military Partners</a:t>
            </a:r>
          </a:p>
          <a:p>
            <a:pPr eaLnBrk="1" hangingPunct="1">
              <a:buFont typeface="Wingdings" pitchFamily="2" charset="2"/>
              <a:buChar char="§"/>
            </a:pPr>
            <a:r>
              <a:rPr lang="en-US" sz="1800" dirty="0" smtClean="0"/>
              <a:t>Membership in Association of Defense Communities to identify best practices from other states and regions (attended ADC Innovation Forum in FEB ’14)</a:t>
            </a:r>
          </a:p>
          <a:p>
            <a:pPr eaLnBrk="1" hangingPunct="1">
              <a:buFont typeface="Wingdings" pitchFamily="2" charset="2"/>
              <a:buChar char="§"/>
            </a:pPr>
            <a:r>
              <a:rPr lang="en-US" sz="1800" dirty="0" smtClean="0"/>
              <a:t>Partnering with Governor’s Chief Advocate in DC, Virginia Johnson, on Military Issues</a:t>
            </a:r>
          </a:p>
          <a:p>
            <a:pPr eaLnBrk="1" hangingPunct="1">
              <a:buFont typeface="Wingdings" pitchFamily="2" charset="2"/>
              <a:buChar char="§"/>
            </a:pPr>
            <a:r>
              <a:rPr lang="en-US" sz="1800" dirty="0" smtClean="0"/>
              <a:t>Contractor selected to conduct SWOT analysis (awaiting final approval)</a:t>
            </a:r>
          </a:p>
          <a:p>
            <a:pPr eaLnBrk="1" hangingPunct="1">
              <a:buFontTx/>
              <a:buNone/>
            </a:pPr>
            <a:endParaRPr lang="en-US" sz="2400" i="1" dirty="0" smtClean="0"/>
          </a:p>
          <a:p>
            <a:pPr eaLnBrk="1" hangingPunct="1">
              <a:buFont typeface="Wingdings" pitchFamily="2" charset="2"/>
              <a:buNone/>
            </a:pPr>
            <a:endParaRPr lang="en-US" sz="2000" dirty="0" smtClean="0"/>
          </a:p>
          <a:p>
            <a:pPr eaLnBrk="1" hangingPunct="1">
              <a:buFont typeface="Wingdings" pitchFamily="2" charset="2"/>
              <a:buNone/>
            </a:pPr>
            <a:endParaRPr lang="en-US" sz="1800"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29</a:t>
            </a:fld>
            <a:endParaRPr lang="en-US" dirty="0"/>
          </a:p>
        </p:txBody>
      </p:sp>
    </p:spTree>
    <p:extLst>
      <p:ext uri="{BB962C8B-B14F-4D97-AF65-F5344CB8AC3E}">
        <p14:creationId xmlns:p14="http://schemas.microsoft.com/office/powerpoint/2010/main" val="4039106729"/>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457200" y="1600201"/>
            <a:ext cx="8229600" cy="685799"/>
          </a:xfrm>
        </p:spPr>
        <p:txBody>
          <a:bodyPr>
            <a:normAutofit/>
          </a:bodyPr>
          <a:lstStyle/>
          <a:p>
            <a:pPr eaLnBrk="1" hangingPunct="1"/>
            <a:r>
              <a:rPr lang="en-US" sz="3200" b="1" dirty="0" smtClean="0"/>
              <a:t>NCMAC PURPOSE:  </a:t>
            </a:r>
            <a:endParaRPr lang="en-US" sz="2000" b="1" dirty="0" smtClean="0"/>
          </a:p>
        </p:txBody>
      </p:sp>
      <p:sp>
        <p:nvSpPr>
          <p:cNvPr id="12291" name="Rectangle 3"/>
          <p:cNvSpPr>
            <a:spLocks noGrp="1" noChangeArrowheads="1"/>
          </p:cNvSpPr>
          <p:nvPr>
            <p:ph idx="1"/>
          </p:nvPr>
        </p:nvSpPr>
        <p:spPr>
          <a:xfrm>
            <a:off x="457200" y="2514600"/>
            <a:ext cx="8229600" cy="4038600"/>
          </a:xfrm>
        </p:spPr>
        <p:txBody>
          <a:bodyPr>
            <a:noAutofit/>
          </a:bodyPr>
          <a:lstStyle/>
          <a:p>
            <a:pPr marL="609600" lvl="0" indent="-609600" eaLnBrk="1" hangingPunct="1">
              <a:buNone/>
            </a:pPr>
            <a:r>
              <a:rPr lang="en-US" sz="2000" b="1" i="1" dirty="0" smtClean="0"/>
              <a:t>To advise the Governor, NC General Assembly, and State agencies on ways to:</a:t>
            </a:r>
            <a:endParaRPr lang="en-US" sz="1800" i="1" dirty="0" smtClean="0"/>
          </a:p>
          <a:p>
            <a:pPr marL="609600" lvl="0" indent="-609600" eaLnBrk="1" hangingPunct="1">
              <a:buNone/>
            </a:pPr>
            <a:r>
              <a:rPr lang="en-US" sz="1600" i="1" dirty="0" smtClean="0"/>
              <a:t>1.  </a:t>
            </a:r>
            <a:r>
              <a:rPr lang="en-US" sz="1800" b="1" i="1" dirty="0" smtClean="0"/>
              <a:t>Protect the existing military infrastructure in NC </a:t>
            </a:r>
            <a:r>
              <a:rPr lang="en-US" sz="1800" i="1" dirty="0" smtClean="0"/>
              <a:t>– against incompatible development, future military budget cuts, downsizing or consolidation, future base Realignment &amp; Closure (BRAC)</a:t>
            </a:r>
          </a:p>
          <a:p>
            <a:pPr marL="609600" lvl="0" indent="-609600" eaLnBrk="1" hangingPunct="1">
              <a:buNone/>
            </a:pPr>
            <a:r>
              <a:rPr lang="en-US" sz="1800" i="1" dirty="0" smtClean="0"/>
              <a:t>2. </a:t>
            </a:r>
            <a:r>
              <a:rPr lang="en-US" sz="1800" b="1" i="1" dirty="0" smtClean="0"/>
              <a:t>Promote new military missions </a:t>
            </a:r>
            <a:r>
              <a:rPr lang="en-US" sz="1800" i="1" dirty="0" smtClean="0"/>
              <a:t>– supporting the vitality, prosperity and expansion of our military operations</a:t>
            </a:r>
          </a:p>
          <a:p>
            <a:pPr marL="609600" lvl="0" indent="-609600" eaLnBrk="1" hangingPunct="1">
              <a:buNone/>
            </a:pPr>
            <a:r>
              <a:rPr lang="en-US" sz="1800" i="1" dirty="0" smtClean="0"/>
              <a:t>3. </a:t>
            </a:r>
            <a:r>
              <a:rPr lang="en-US" sz="1800" b="1" i="1" dirty="0" smtClean="0"/>
              <a:t>Improve quality of life </a:t>
            </a:r>
            <a:r>
              <a:rPr lang="en-US" sz="1800" i="1" dirty="0" smtClean="0"/>
              <a:t>– for military members and families by protecting and enhancing military programs and benefits.</a:t>
            </a:r>
          </a:p>
          <a:p>
            <a:pPr marL="609600" lvl="0" indent="-609600" eaLnBrk="1" hangingPunct="1">
              <a:buNone/>
            </a:pPr>
            <a:r>
              <a:rPr lang="en-US" sz="1800" i="1" dirty="0" smtClean="0"/>
              <a:t>4. </a:t>
            </a:r>
            <a:r>
              <a:rPr lang="en-US" sz="1800" b="1" i="1" dirty="0" smtClean="0"/>
              <a:t>Support Economic Opportunities for the State</a:t>
            </a:r>
            <a:r>
              <a:rPr lang="en-US" sz="1800" i="1" dirty="0" smtClean="0"/>
              <a:t>- leveraging opportunities for NC businesses and growing our economy</a:t>
            </a:r>
          </a:p>
          <a:p>
            <a:pPr marL="609600" lvl="0" indent="-609600" eaLnBrk="1" hangingPunct="1">
              <a:buNone/>
            </a:pPr>
            <a:endParaRPr lang="en-US" sz="1800" i="1" dirty="0" smtClean="0"/>
          </a:p>
          <a:p>
            <a:pPr marL="609600" lvl="0" indent="-609600" eaLnBrk="1" hangingPunct="1">
              <a:buNone/>
            </a:pPr>
            <a:r>
              <a:rPr lang="en-US" sz="1800" i="1" dirty="0" smtClean="0"/>
              <a:t>				</a:t>
            </a:r>
            <a:endParaRPr lang="en-US" sz="1800" b="1" i="1" dirty="0" smtClean="0"/>
          </a:p>
          <a:p>
            <a:pPr marL="609600" indent="-609600" eaLnBrk="1" hangingPunct="1">
              <a:buFontTx/>
              <a:buAutoNum type="arabicPeriod"/>
            </a:pPr>
            <a:endParaRPr lang="en-US" sz="2800" i="1" dirty="0" smtClean="0"/>
          </a:p>
        </p:txBody>
      </p:sp>
      <p:pic>
        <p:nvPicPr>
          <p:cNvPr id="4" name="Picture 21" descr="army4"/>
          <p:cNvPicPr>
            <a:picLocks noChangeAspect="1" noChangeArrowheads="1"/>
          </p:cNvPicPr>
          <p:nvPr/>
        </p:nvPicPr>
        <p:blipFill>
          <a:blip r:embed="rId2" cstate="print"/>
          <a:srcRect/>
          <a:stretch>
            <a:fillRect/>
          </a:stretch>
        </p:blipFill>
        <p:spPr bwMode="auto">
          <a:xfrm>
            <a:off x="6858000" y="5829973"/>
            <a:ext cx="1447800" cy="87562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A578343-8A6D-4CDE-B2C7-8338988A96AF}" type="slidenum">
              <a:rPr lang="en-US" smtClean="0"/>
              <a:pPr>
                <a:defRPr/>
              </a:pPr>
              <a:t>3</a:t>
            </a:fld>
            <a:endParaRPr lang="en-US" dirty="0"/>
          </a:p>
        </p:txBody>
      </p:sp>
    </p:spTree>
    <p:extLst>
      <p:ext uri="{BB962C8B-B14F-4D97-AF65-F5344CB8AC3E}">
        <p14:creationId xmlns:p14="http://schemas.microsoft.com/office/powerpoint/2010/main" val="3755846695"/>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371600"/>
            <a:ext cx="9144000" cy="914400"/>
          </a:xfrm>
        </p:spPr>
        <p:txBody>
          <a:bodyPr/>
          <a:lstStyle/>
          <a:p>
            <a:pPr eaLnBrk="1" hangingPunct="1"/>
            <a:r>
              <a:rPr lang="en-US" sz="3200" b="1" dirty="0" smtClean="0"/>
              <a:t>NCMAC Legislative Priorities</a:t>
            </a:r>
          </a:p>
        </p:txBody>
      </p:sp>
      <p:sp>
        <p:nvSpPr>
          <p:cNvPr id="11266" name="Rectangle 3"/>
          <p:cNvSpPr>
            <a:spLocks noGrp="1" noChangeArrowheads="1"/>
          </p:cNvSpPr>
          <p:nvPr>
            <p:ph idx="1"/>
          </p:nvPr>
        </p:nvSpPr>
        <p:spPr>
          <a:xfrm>
            <a:off x="609600" y="2286000"/>
            <a:ext cx="8001000" cy="4267200"/>
          </a:xfrm>
        </p:spPr>
        <p:txBody>
          <a:bodyPr>
            <a:normAutofit/>
          </a:bodyPr>
          <a:lstStyle/>
          <a:p>
            <a:r>
              <a:rPr lang="en-US" sz="2400" dirty="0" smtClean="0"/>
              <a:t>In state tuition for Service Members, Veterans, and Dependents</a:t>
            </a:r>
            <a:endParaRPr lang="en-US" sz="1800" dirty="0"/>
          </a:p>
          <a:p>
            <a:r>
              <a:rPr lang="en-US" sz="2400" dirty="0"/>
              <a:t>Refine Encroachment and Tall Structure laws to protect Military </a:t>
            </a:r>
            <a:r>
              <a:rPr lang="en-US" sz="2400" dirty="0" smtClean="0"/>
              <a:t>Training </a:t>
            </a:r>
            <a:r>
              <a:rPr lang="en-US" sz="2400" dirty="0"/>
              <a:t>and Mission </a:t>
            </a:r>
            <a:r>
              <a:rPr lang="en-US" sz="2400" dirty="0" smtClean="0"/>
              <a:t>Requirements</a:t>
            </a:r>
          </a:p>
          <a:p>
            <a:r>
              <a:rPr lang="en-US" sz="2400" dirty="0" smtClean="0"/>
              <a:t>Assist Installations with Road Improvements and Emergency Service Call Centers</a:t>
            </a:r>
          </a:p>
          <a:p>
            <a:r>
              <a:rPr lang="en-US" sz="2400" dirty="0" smtClean="0"/>
              <a:t>Support NC National Guard Efforts for Infrastructure Modernization and Improvements </a:t>
            </a:r>
          </a:p>
          <a:p>
            <a:endParaRPr lang="en-US" sz="2400"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30</a:t>
            </a:fld>
            <a:endParaRPr lang="en-US" dirty="0"/>
          </a:p>
        </p:txBody>
      </p:sp>
    </p:spTree>
    <p:extLst>
      <p:ext uri="{BB962C8B-B14F-4D97-AF65-F5344CB8AC3E}">
        <p14:creationId xmlns:p14="http://schemas.microsoft.com/office/powerpoint/2010/main" val="187064411"/>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685800"/>
          </a:xfrm>
        </p:spPr>
        <p:txBody>
          <a:bodyPr>
            <a:normAutofit/>
          </a:bodyPr>
          <a:lstStyle/>
          <a:p>
            <a:r>
              <a:rPr lang="en-US" sz="3600" dirty="0" smtClean="0"/>
              <a:t>Legislative</a:t>
            </a:r>
            <a:r>
              <a:rPr lang="en-US" sz="3600" dirty="0"/>
              <a:t> Actions</a:t>
            </a:r>
            <a:r>
              <a:rPr lang="en-US" sz="3600" dirty="0" smtClean="0"/>
              <a:t> for </a:t>
            </a:r>
            <a:r>
              <a:rPr lang="en-US" sz="3600" dirty="0"/>
              <a:t>Military </a:t>
            </a:r>
            <a:r>
              <a:rPr lang="en-US" sz="3600" dirty="0" smtClean="0"/>
              <a:t>In-Progress</a:t>
            </a:r>
            <a:endParaRPr lang="en-US" sz="3600" dirty="0"/>
          </a:p>
        </p:txBody>
      </p:sp>
      <p:sp>
        <p:nvSpPr>
          <p:cNvPr id="3" name="Content Placeholder 2"/>
          <p:cNvSpPr>
            <a:spLocks noGrp="1"/>
          </p:cNvSpPr>
          <p:nvPr>
            <p:ph idx="1"/>
          </p:nvPr>
        </p:nvSpPr>
        <p:spPr>
          <a:xfrm>
            <a:off x="457200" y="2514600"/>
            <a:ext cx="8229600" cy="3810000"/>
          </a:xfrm>
        </p:spPr>
        <p:txBody>
          <a:bodyPr>
            <a:normAutofit fontScale="47500" lnSpcReduction="20000"/>
          </a:bodyPr>
          <a:lstStyle/>
          <a:p>
            <a:r>
              <a:rPr lang="en-US" b="1" dirty="0" smtClean="0"/>
              <a:t>In-state tuition:</a:t>
            </a:r>
          </a:p>
          <a:p>
            <a:pPr lvl="1"/>
            <a:r>
              <a:rPr lang="en-US" dirty="0" smtClean="0"/>
              <a:t>Two Versions being worked (Governor’s Office and UNC Request), no clear answers on which one the Senate will </a:t>
            </a:r>
            <a:r>
              <a:rPr lang="en-US" smtClean="0"/>
              <a:t>move forward</a:t>
            </a:r>
            <a:endParaRPr lang="en-US" dirty="0" smtClean="0"/>
          </a:p>
          <a:p>
            <a:r>
              <a:rPr lang="en-US" b="1" dirty="0" smtClean="0"/>
              <a:t>Section </a:t>
            </a:r>
            <a:r>
              <a:rPr lang="en-US" b="1" dirty="0"/>
              <a:t>3.37 of Senate Bill 734: </a:t>
            </a:r>
            <a:r>
              <a:rPr lang="en-US" b="1" dirty="0" smtClean="0"/>
              <a:t>Military Lands Protection Act And Military Affairs Commission Amendments</a:t>
            </a:r>
          </a:p>
          <a:p>
            <a:pPr lvl="1"/>
            <a:r>
              <a:rPr lang="en-US" dirty="0" smtClean="0"/>
              <a:t>Strengthens law that ensure encroachment on Military Installations are managed to prevent degradation of training and readiness</a:t>
            </a:r>
          </a:p>
          <a:p>
            <a:pPr lvl="1"/>
            <a:r>
              <a:rPr lang="en-US" dirty="0" smtClean="0"/>
              <a:t>Moves responsibility for approving tall structure within 5 miles of an installation from the Commissioner of Insurance to the State Construction Office</a:t>
            </a:r>
          </a:p>
          <a:p>
            <a:r>
              <a:rPr lang="en-US" b="1" dirty="0" smtClean="0"/>
              <a:t>Senate Bill 760 / House Bill 1048: Adjutant General Selection Criteria</a:t>
            </a:r>
          </a:p>
          <a:p>
            <a:pPr lvl="1"/>
            <a:r>
              <a:rPr lang="en-US" dirty="0" smtClean="0"/>
              <a:t>Strengthens current language to ensure the Adjutant General is capable of receiving federal recognition in the rank of Major General</a:t>
            </a:r>
          </a:p>
          <a:p>
            <a:r>
              <a:rPr lang="en-US" b="1" dirty="0" smtClean="0"/>
              <a:t>Senate Bill 761: Credit for Military Training</a:t>
            </a:r>
          </a:p>
          <a:p>
            <a:pPr lvl="1"/>
            <a:r>
              <a:rPr lang="en-US" dirty="0" smtClean="0"/>
              <a:t>Provide clearer guidance to licensure and professional boards on accepting military education and training, as well as certification from other states for Military Service Members and their dependents</a:t>
            </a:r>
          </a:p>
          <a:p>
            <a:pPr lvl="1"/>
            <a:r>
              <a:rPr lang="en-US" dirty="0" smtClean="0"/>
              <a:t>Places timelines on responding to requests and ensure justification for denials are provided</a:t>
            </a:r>
          </a:p>
          <a:p>
            <a:r>
              <a:rPr lang="en-US" b="1" dirty="0"/>
              <a:t>Senate Bill </a:t>
            </a:r>
            <a:r>
              <a:rPr lang="en-US" b="1" dirty="0" smtClean="0"/>
              <a:t>771 / House Bill 1060: </a:t>
            </a:r>
            <a:r>
              <a:rPr lang="en-US" b="1" dirty="0"/>
              <a:t>Military Student </a:t>
            </a:r>
            <a:r>
              <a:rPr lang="en-US" b="1" dirty="0" smtClean="0"/>
              <a:t>Identifier</a:t>
            </a:r>
          </a:p>
          <a:p>
            <a:pPr lvl="1"/>
            <a:r>
              <a:rPr lang="en-US" dirty="0" smtClean="0"/>
              <a:t>Requires the State Board of Education to develop an annual identification process to identify military connected students using the Uniform Education Reporting System</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31</a:t>
            </a:fld>
            <a:endParaRPr lang="en-US" dirty="0"/>
          </a:p>
        </p:txBody>
      </p:sp>
    </p:spTree>
    <p:extLst>
      <p:ext uri="{BB962C8B-B14F-4D97-AF65-F5344CB8AC3E}">
        <p14:creationId xmlns:p14="http://schemas.microsoft.com/office/powerpoint/2010/main" val="1860135689"/>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4"/>
          <p:cNvSpPr>
            <a:spLocks noGrp="1" noChangeArrowheads="1"/>
          </p:cNvSpPr>
          <p:nvPr>
            <p:ph type="title"/>
          </p:nvPr>
        </p:nvSpPr>
        <p:spPr>
          <a:xfrm>
            <a:off x="0" y="1600200"/>
            <a:ext cx="9144000" cy="914400"/>
          </a:xfrm>
        </p:spPr>
        <p:txBody>
          <a:bodyPr/>
          <a:lstStyle/>
          <a:p>
            <a:pPr eaLnBrk="1" hangingPunct="1"/>
            <a:r>
              <a:rPr lang="en-US" sz="3200" b="1" dirty="0" smtClean="0"/>
              <a:t>Committees</a:t>
            </a:r>
            <a:endParaRPr lang="en-US" sz="2800" b="1" dirty="0" smtClean="0"/>
          </a:p>
        </p:txBody>
      </p:sp>
      <p:sp>
        <p:nvSpPr>
          <p:cNvPr id="11266" name="Rectangle 3"/>
          <p:cNvSpPr>
            <a:spLocks noGrp="1" noChangeArrowheads="1"/>
          </p:cNvSpPr>
          <p:nvPr>
            <p:ph idx="1"/>
          </p:nvPr>
        </p:nvSpPr>
        <p:spPr>
          <a:xfrm>
            <a:off x="533400" y="2667000"/>
            <a:ext cx="8077200" cy="3962400"/>
          </a:xfrm>
        </p:spPr>
        <p:txBody>
          <a:bodyPr>
            <a:normAutofit/>
          </a:bodyPr>
          <a:lstStyle/>
          <a:p>
            <a:pPr eaLnBrk="1" hangingPunct="1"/>
            <a:r>
              <a:rPr lang="en-US" sz="2400" b="1" dirty="0" smtClean="0"/>
              <a:t>4 Standing and 1 Select:</a:t>
            </a:r>
          </a:p>
          <a:p>
            <a:pPr lvl="1">
              <a:buFont typeface="Arial" pitchFamily="34" charset="0"/>
              <a:buChar char="•"/>
            </a:pPr>
            <a:r>
              <a:rPr lang="en-US" sz="2000" b="1" dirty="0" smtClean="0"/>
              <a:t>Sustainability &amp; Community Affairs	(Chair, Sonny Roberts)</a:t>
            </a:r>
          </a:p>
          <a:p>
            <a:pPr lvl="1">
              <a:buFont typeface="Arial" pitchFamily="34" charset="0"/>
              <a:buChar char="•"/>
            </a:pPr>
            <a:r>
              <a:rPr lang="en-US" sz="2000" b="1" dirty="0" smtClean="0"/>
              <a:t>Economic Development		(Chair, Gary </a:t>
            </a:r>
            <a:r>
              <a:rPr lang="en-US" sz="2000" b="1" dirty="0" err="1" smtClean="0"/>
              <a:t>McKissock</a:t>
            </a:r>
            <a:r>
              <a:rPr lang="en-US" sz="2000" b="1" dirty="0" smtClean="0"/>
              <a:t>)</a:t>
            </a:r>
            <a:endParaRPr lang="en-US" sz="2000" b="1" dirty="0"/>
          </a:p>
          <a:p>
            <a:pPr lvl="1">
              <a:buFont typeface="Arial" pitchFamily="34" charset="0"/>
              <a:buChar char="•"/>
            </a:pPr>
            <a:r>
              <a:rPr lang="en-US" sz="2000" b="1" dirty="0" smtClean="0"/>
              <a:t>Quality of Life			(Chair, Robert Anderson)</a:t>
            </a:r>
          </a:p>
          <a:p>
            <a:pPr lvl="1">
              <a:buFont typeface="Arial" pitchFamily="34" charset="0"/>
              <a:buChar char="•"/>
            </a:pPr>
            <a:r>
              <a:rPr lang="en-US" sz="2000" b="1" dirty="0" smtClean="0"/>
              <a:t>Legislative Affairs			(Chair, Senator Harry Brown)</a:t>
            </a:r>
          </a:p>
          <a:p>
            <a:pPr lvl="1">
              <a:buFont typeface="Arial" pitchFamily="34" charset="0"/>
              <a:buChar char="•"/>
            </a:pPr>
            <a:r>
              <a:rPr lang="en-US" sz="2000" b="1" dirty="0" smtClean="0"/>
              <a:t>BRAC (as required)			(Chair, Paul Dordal)</a:t>
            </a:r>
            <a:endParaRPr lang="en-US" sz="1400" b="1" dirty="0" smtClean="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4</a:t>
            </a:fld>
            <a:endParaRPr lang="en-US" dirty="0"/>
          </a:p>
        </p:txBody>
      </p:sp>
      <p:pic>
        <p:nvPicPr>
          <p:cNvPr id="5" name="Picture 14" descr="army1"/>
          <p:cNvPicPr>
            <a:picLocks noChangeAspect="1" noChangeArrowheads="1"/>
          </p:cNvPicPr>
          <p:nvPr/>
        </p:nvPicPr>
        <p:blipFill>
          <a:blip r:embed="rId2" cstate="print"/>
          <a:srcRect/>
          <a:stretch>
            <a:fillRect/>
          </a:stretch>
        </p:blipFill>
        <p:spPr bwMode="auto">
          <a:xfrm rot="10800000" flipH="1" flipV="1">
            <a:off x="6955536" y="5827776"/>
            <a:ext cx="1426464" cy="87782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Object 2"/>
          <p:cNvGraphicFramePr>
            <a:graphicFrameLocks noChangeAspect="1"/>
          </p:cNvGraphicFramePr>
          <p:nvPr>
            <p:extLst>
              <p:ext uri="{D42A27DB-BD31-4B8C-83A1-F6EECF244321}">
                <p14:modId xmlns:p14="http://schemas.microsoft.com/office/powerpoint/2010/main" val="2913891537"/>
              </p:ext>
            </p:extLst>
          </p:nvPr>
        </p:nvGraphicFramePr>
        <p:xfrm>
          <a:off x="304800" y="1600200"/>
          <a:ext cx="8499475" cy="5257800"/>
        </p:xfrm>
        <a:graphic>
          <a:graphicData uri="http://schemas.openxmlformats.org/presentationml/2006/ole">
            <mc:AlternateContent xmlns:mc="http://schemas.openxmlformats.org/markup-compatibility/2006">
              <mc:Choice xmlns:v="urn:schemas-microsoft-com:vml" Requires="v">
                <p:oleObj spid="_x0000_s1129" name="Slide" r:id="rId3" imgW="586876" imgH="440362" progId="PowerPoint.Slide.8">
                  <p:embed/>
                </p:oleObj>
              </mc:Choice>
              <mc:Fallback>
                <p:oleObj name="Slide" r:id="rId3" imgW="586876" imgH="440362" progId="PowerPoint.Slide.8">
                  <p:embed/>
                  <p:pic>
                    <p:nvPicPr>
                      <p:cNvPr id="0" name="Picture 70"/>
                      <p:cNvPicPr>
                        <a:picLocks noChangeAspect="1" noChangeArrowheads="1"/>
                      </p:cNvPicPr>
                      <p:nvPr/>
                    </p:nvPicPr>
                    <p:blipFill>
                      <a:blip r:embed="rId4"/>
                      <a:srcRect/>
                      <a:stretch>
                        <a:fillRect/>
                      </a:stretch>
                    </p:blipFill>
                    <p:spPr bwMode="auto">
                      <a:xfrm>
                        <a:off x="304800" y="1600200"/>
                        <a:ext cx="8499475" cy="5257800"/>
                      </a:xfrm>
                      <a:prstGeom prst="rect">
                        <a:avLst/>
                      </a:prstGeom>
                      <a:noFill/>
                      <a:ln>
                        <a:noFill/>
                      </a:ln>
                      <a:effectLst/>
                      <a:extLst/>
                    </p:spPr>
                  </p:pic>
                </p:oleObj>
              </mc:Fallback>
            </mc:AlternateContent>
          </a:graphicData>
        </a:graphic>
      </p:graphicFrame>
      <p:cxnSp>
        <p:nvCxnSpPr>
          <p:cNvPr id="6" name="Straight Arrow Connector 5"/>
          <p:cNvCxnSpPr/>
          <p:nvPr/>
        </p:nvCxnSpPr>
        <p:spPr>
          <a:xfrm flipV="1">
            <a:off x="2667000" y="4419600"/>
            <a:ext cx="685800" cy="2286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71800" y="3429000"/>
            <a:ext cx="457200" cy="3048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61704" y="4419600"/>
            <a:ext cx="762000" cy="4572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73992" y="3655140"/>
            <a:ext cx="990600" cy="5334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72000" y="4876800"/>
            <a:ext cx="0" cy="6858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72000" y="3505200"/>
            <a:ext cx="0" cy="27432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E9807DC8-B461-49A4-9269-8B6AA95C3072}" type="slidenum">
              <a:rPr lang="en-US" smtClean="0"/>
              <a:pPr>
                <a:defRPr/>
              </a:pPr>
              <a:t>5</a:t>
            </a:fld>
            <a:endParaRPr lang="en-US" dirty="0"/>
          </a:p>
        </p:txBody>
      </p:sp>
      <p:pic>
        <p:nvPicPr>
          <p:cNvPr id="1126" name="Picture 102" descr="http://upload.wikimedia.org/wikipedia/commons/d/d4/North_Carolina_State_Capitol%2C_Raleig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4660" y="2833194"/>
            <a:ext cx="794679" cy="59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66012"/>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685800"/>
          </a:xfrm>
        </p:spPr>
        <p:txBody>
          <a:bodyPr>
            <a:normAutofit fontScale="90000"/>
          </a:bodyPr>
          <a:lstStyle/>
          <a:p>
            <a:r>
              <a:rPr lang="en-US" b="1" dirty="0"/>
              <a:t>NCMAC Top Ten (10) Priorities </a:t>
            </a:r>
            <a:endParaRPr lang="en-US" dirty="0"/>
          </a:p>
        </p:txBody>
      </p:sp>
      <p:sp>
        <p:nvSpPr>
          <p:cNvPr id="3" name="Content Placeholder 2"/>
          <p:cNvSpPr>
            <a:spLocks noGrp="1"/>
          </p:cNvSpPr>
          <p:nvPr>
            <p:ph idx="1"/>
          </p:nvPr>
        </p:nvSpPr>
        <p:spPr>
          <a:xfrm>
            <a:off x="457200" y="2438400"/>
            <a:ext cx="8229600" cy="4114800"/>
          </a:xfrm>
        </p:spPr>
        <p:txBody>
          <a:bodyPr>
            <a:normAutofit fontScale="85000" lnSpcReduction="10000"/>
          </a:bodyPr>
          <a:lstStyle/>
          <a:p>
            <a:pPr marL="457200" indent="-457200">
              <a:buFontTx/>
              <a:buAutoNum type="arabicPeriod"/>
            </a:pPr>
            <a:r>
              <a:rPr lang="en-US" sz="2000" dirty="0"/>
              <a:t>In state tuition for Military Veterans and Dependents</a:t>
            </a:r>
          </a:p>
          <a:p>
            <a:pPr marL="457200" lvl="1" indent="0">
              <a:buNone/>
            </a:pPr>
            <a:r>
              <a:rPr lang="en-US" sz="1800" i="1" dirty="0" smtClean="0"/>
              <a:t>	</a:t>
            </a:r>
            <a:r>
              <a:rPr lang="en-US" sz="1800" b="1" i="1" dirty="0" smtClean="0"/>
              <a:t>Assigned to: </a:t>
            </a:r>
            <a:r>
              <a:rPr lang="en-US" sz="1800" i="1" dirty="0"/>
              <a:t>Legislative </a:t>
            </a:r>
            <a:r>
              <a:rPr lang="en-US" sz="1800" i="1" dirty="0" smtClean="0"/>
              <a:t>Affairs; coordination with Economic Dev</a:t>
            </a:r>
          </a:p>
          <a:p>
            <a:pPr marL="914400" lvl="1" indent="-457200">
              <a:buNone/>
            </a:pPr>
            <a:r>
              <a:rPr lang="en-US" sz="1800" i="1" dirty="0" smtClean="0"/>
              <a:t>	</a:t>
            </a:r>
            <a:r>
              <a:rPr lang="en-US" sz="1800" b="1" i="1" dirty="0" smtClean="0"/>
              <a:t>Status </a:t>
            </a:r>
            <a:r>
              <a:rPr lang="en-US" sz="1800" b="1" i="1" dirty="0"/>
              <a:t>and action: </a:t>
            </a:r>
            <a:r>
              <a:rPr lang="en-US" sz="1800" i="1" dirty="0" smtClean="0"/>
              <a:t>One bill in the NC Senate and one in the NC House; Also additional language in the Base Budget Appropriations Bill that would extend the yellow ribbon program (Likely action would come from Budget Bill)</a:t>
            </a:r>
            <a:endParaRPr lang="en-US" sz="1800" i="1" dirty="0"/>
          </a:p>
          <a:p>
            <a:pPr lvl="0">
              <a:buFont typeface="+mj-lt"/>
              <a:buAutoNum type="arabicPeriod"/>
            </a:pPr>
            <a:endParaRPr lang="en-US" sz="1600" i="1" dirty="0"/>
          </a:p>
          <a:p>
            <a:pPr marL="457200" lvl="0" indent="-457200">
              <a:buFont typeface="+mj-lt"/>
              <a:buAutoNum type="arabicPeriod"/>
            </a:pPr>
            <a:r>
              <a:rPr lang="en-US" sz="2000" i="1" dirty="0" smtClean="0"/>
              <a:t>Reduce </a:t>
            </a:r>
            <a:r>
              <a:rPr lang="en-US" sz="2000" i="1" dirty="0"/>
              <a:t>risk for NC Military Installations from downsizing or </a:t>
            </a:r>
            <a:r>
              <a:rPr lang="en-US" sz="2000" i="1" dirty="0" smtClean="0"/>
              <a:t>closures. Assess </a:t>
            </a:r>
            <a:r>
              <a:rPr lang="en-US" sz="2000" i="1" dirty="0"/>
              <a:t>military value, develop strategic plan and engage with key decision </a:t>
            </a:r>
            <a:r>
              <a:rPr lang="en-US" sz="2000" i="1" dirty="0" smtClean="0"/>
              <a:t>makers.</a:t>
            </a:r>
          </a:p>
          <a:p>
            <a:pPr marL="914400" lvl="1" indent="0">
              <a:buNone/>
            </a:pPr>
            <a:r>
              <a:rPr lang="en-US" sz="1800" b="1" i="1" dirty="0" smtClean="0"/>
              <a:t>Assigned to</a:t>
            </a:r>
            <a:r>
              <a:rPr lang="en-US" sz="1800" i="1" dirty="0" smtClean="0"/>
              <a:t>: </a:t>
            </a:r>
            <a:r>
              <a:rPr lang="en-US" sz="1800" i="1" dirty="0"/>
              <a:t>BRAC Committee.  </a:t>
            </a:r>
          </a:p>
          <a:p>
            <a:pPr marL="914400" lvl="1" indent="0">
              <a:buNone/>
            </a:pPr>
            <a:r>
              <a:rPr lang="en-US" sz="1800" b="1" i="1" dirty="0" smtClean="0"/>
              <a:t>Status and action</a:t>
            </a:r>
            <a:r>
              <a:rPr lang="en-US" sz="1800" i="1" dirty="0" smtClean="0"/>
              <a:t>:  1) BRAC SWOT analysis and Strategic plan contract is waiting approval</a:t>
            </a:r>
          </a:p>
          <a:p>
            <a:pPr marL="914400" lvl="1" indent="0">
              <a:buNone/>
            </a:pPr>
            <a:r>
              <a:rPr lang="en-US" sz="1800" i="1" dirty="0" smtClean="0"/>
              <a:t>2) NCMAC and Military Affairs Section of Governor's Offices continues immediate actions and engagements at the Federal Level</a:t>
            </a:r>
          </a:p>
          <a:p>
            <a:pPr marL="914400" lvl="1" indent="0">
              <a:buNone/>
            </a:pPr>
            <a:r>
              <a:rPr lang="en-US" sz="1800" i="1" dirty="0" smtClean="0"/>
              <a:t>3) Senate Bill 614 allows State to protect documents and strategy for future BRAC from public access</a:t>
            </a:r>
          </a:p>
          <a:p>
            <a:pPr marL="914400" lvl="1" indent="0">
              <a:buNone/>
            </a:pPr>
            <a:r>
              <a:rPr lang="en-US" sz="1800" b="1" i="1" dirty="0" smtClean="0"/>
              <a:t>Other Information:</a:t>
            </a:r>
            <a:r>
              <a:rPr lang="en-US" sz="1800" i="1" dirty="0" smtClean="0"/>
              <a:t> II MEF shall remain at Camp Lejeune, Temporary Halt on movement of 440</a:t>
            </a:r>
            <a:r>
              <a:rPr lang="en-US" sz="1800" i="1" baseline="30000" dirty="0" smtClean="0"/>
              <a:t>th</a:t>
            </a:r>
            <a:r>
              <a:rPr lang="en-US" sz="1800" i="1" dirty="0" smtClean="0"/>
              <a:t> Air Lift Wing from Pope AAF</a:t>
            </a:r>
            <a:endParaRPr lang="en-US" sz="1800" i="1" dirty="0"/>
          </a:p>
          <a:p>
            <a:endParaRPr lang="en-US" dirty="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6</a:t>
            </a:fld>
            <a:endParaRPr lang="en-US" dirty="0"/>
          </a:p>
        </p:txBody>
      </p:sp>
    </p:spTree>
    <p:extLst>
      <p:ext uri="{BB962C8B-B14F-4D97-AF65-F5344CB8AC3E}">
        <p14:creationId xmlns:p14="http://schemas.microsoft.com/office/powerpoint/2010/main" val="2315036275"/>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685800"/>
          </a:xfrm>
        </p:spPr>
        <p:txBody>
          <a:bodyPr>
            <a:normAutofit fontScale="90000"/>
          </a:bodyPr>
          <a:lstStyle/>
          <a:p>
            <a:r>
              <a:rPr lang="en-US" b="1" dirty="0"/>
              <a:t>NCMAC Top Ten (10) Priorities </a:t>
            </a:r>
            <a:endParaRPr lang="en-US" dirty="0"/>
          </a:p>
        </p:txBody>
      </p:sp>
      <p:sp>
        <p:nvSpPr>
          <p:cNvPr id="3" name="Content Placeholder 2"/>
          <p:cNvSpPr>
            <a:spLocks noGrp="1"/>
          </p:cNvSpPr>
          <p:nvPr>
            <p:ph idx="1"/>
          </p:nvPr>
        </p:nvSpPr>
        <p:spPr>
          <a:xfrm>
            <a:off x="457200" y="2438400"/>
            <a:ext cx="8229600" cy="3962400"/>
          </a:xfrm>
        </p:spPr>
        <p:txBody>
          <a:bodyPr>
            <a:normAutofit fontScale="92500" lnSpcReduction="10000"/>
          </a:bodyPr>
          <a:lstStyle/>
          <a:p>
            <a:pPr marL="457200" indent="-457200">
              <a:buNone/>
              <a:tabLst>
                <a:tab pos="457200" algn="l"/>
              </a:tabLst>
            </a:pPr>
            <a:r>
              <a:rPr lang="en-US" sz="2000" i="1" dirty="0" smtClean="0"/>
              <a:t>3.	</a:t>
            </a:r>
            <a:r>
              <a:rPr lang="en-US" sz="2000" dirty="0"/>
              <a:t>Improve High Structures/Wind turbine farm legislation that affect Military Installations, Training, or Operations</a:t>
            </a:r>
          </a:p>
          <a:p>
            <a:pPr marL="457200" lvl="1" indent="0">
              <a:buNone/>
            </a:pPr>
            <a:r>
              <a:rPr lang="en-US" sz="1800" i="1" dirty="0" smtClean="0"/>
              <a:t>	</a:t>
            </a:r>
            <a:r>
              <a:rPr lang="en-US" sz="1800" b="1" i="1" dirty="0" smtClean="0"/>
              <a:t>Assigned to: </a:t>
            </a:r>
            <a:r>
              <a:rPr lang="en-US" sz="1800" i="1" dirty="0"/>
              <a:t>Legislative </a:t>
            </a:r>
            <a:r>
              <a:rPr lang="en-US" sz="1800" i="1" dirty="0" smtClean="0"/>
              <a:t>Affairs; coordination with Base Sustainability</a:t>
            </a:r>
          </a:p>
          <a:p>
            <a:pPr marL="914400" lvl="1" indent="-457200">
              <a:buNone/>
            </a:pPr>
            <a:r>
              <a:rPr lang="en-US" sz="1800" i="1" dirty="0" smtClean="0"/>
              <a:t>	</a:t>
            </a:r>
            <a:r>
              <a:rPr lang="en-US" sz="1800" b="1" i="1" dirty="0" smtClean="0"/>
              <a:t>Status </a:t>
            </a:r>
            <a:r>
              <a:rPr lang="en-US" sz="1800" b="1" i="1" dirty="0"/>
              <a:t>and action: </a:t>
            </a:r>
            <a:r>
              <a:rPr lang="en-US" sz="1800" i="1" dirty="0" smtClean="0"/>
              <a:t>1) Senate Bill 614 strengthens the review process for tall structures and incompatible development, by making State Construction Office the reviewing authority</a:t>
            </a:r>
          </a:p>
          <a:p>
            <a:pPr marL="914400" lvl="1" indent="-457200">
              <a:buNone/>
            </a:pPr>
            <a:r>
              <a:rPr lang="en-US" sz="1800" i="1" dirty="0" smtClean="0"/>
              <a:t>	2) Coordinating on a state map with military restrictions / requirements / airspace to assist with zoning and development. </a:t>
            </a:r>
          </a:p>
          <a:p>
            <a:pPr marL="457200" lvl="1" indent="0">
              <a:buNone/>
            </a:pPr>
            <a:endParaRPr lang="en-US" sz="1600" i="1" dirty="0"/>
          </a:p>
          <a:p>
            <a:pPr marL="457200" indent="-457200">
              <a:buNone/>
              <a:tabLst>
                <a:tab pos="457200" algn="l"/>
              </a:tabLst>
            </a:pPr>
            <a:r>
              <a:rPr lang="en-US" sz="2000" i="1" dirty="0" smtClean="0"/>
              <a:t>4.	</a:t>
            </a:r>
            <a:r>
              <a:rPr lang="en-US" sz="2000" dirty="0"/>
              <a:t>Hoffman Forest training area</a:t>
            </a:r>
          </a:p>
          <a:p>
            <a:pPr marL="914400" lvl="1" indent="0">
              <a:buNone/>
            </a:pPr>
            <a:r>
              <a:rPr lang="en-US" sz="1800" b="1" i="1" dirty="0" smtClean="0"/>
              <a:t>Assigned to</a:t>
            </a:r>
            <a:r>
              <a:rPr lang="en-US" sz="1800" i="1" dirty="0" smtClean="0"/>
              <a:t>: Base Sustainability Committee</a:t>
            </a:r>
            <a:endParaRPr lang="en-US" sz="1800" b="1" i="1" dirty="0"/>
          </a:p>
          <a:p>
            <a:pPr marL="914400" lvl="1" indent="0">
              <a:buNone/>
            </a:pPr>
            <a:r>
              <a:rPr lang="en-US" sz="1800" b="1" i="1" dirty="0" smtClean="0"/>
              <a:t>Status and action</a:t>
            </a:r>
            <a:r>
              <a:rPr lang="en-US" sz="1800" i="1" dirty="0" smtClean="0"/>
              <a:t>:</a:t>
            </a:r>
            <a:r>
              <a:rPr lang="en-US" sz="1800" dirty="0"/>
              <a:t>  </a:t>
            </a:r>
            <a:r>
              <a:rPr lang="en-US" sz="1800" i="1" dirty="0"/>
              <a:t>Working with MCI-East.  </a:t>
            </a:r>
            <a:r>
              <a:rPr lang="en-US" sz="1800" i="1" dirty="0" smtClean="0"/>
              <a:t>Sell is not yet complete, Governor </a:t>
            </a:r>
            <a:r>
              <a:rPr lang="en-US" sz="1800" i="1" dirty="0" err="1" smtClean="0"/>
              <a:t>McCrory</a:t>
            </a:r>
            <a:r>
              <a:rPr lang="en-US" sz="1800" i="1" dirty="0" smtClean="0"/>
              <a:t> sent letter to prospective new owners requesting cooperation with </a:t>
            </a:r>
            <a:r>
              <a:rPr lang="en-US" sz="1800" i="1" dirty="0" err="1" smtClean="0"/>
              <a:t>DoD</a:t>
            </a:r>
            <a:r>
              <a:rPr lang="en-US" sz="1800" i="1" dirty="0" smtClean="0"/>
              <a:t> to preserve ability to train on lands.</a:t>
            </a:r>
            <a:endParaRPr lang="en-US" sz="1800" i="1" dirty="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7</a:t>
            </a:fld>
            <a:endParaRPr lang="en-US" dirty="0"/>
          </a:p>
        </p:txBody>
      </p:sp>
    </p:spTree>
    <p:extLst>
      <p:ext uri="{BB962C8B-B14F-4D97-AF65-F5344CB8AC3E}">
        <p14:creationId xmlns:p14="http://schemas.microsoft.com/office/powerpoint/2010/main" val="3108288648"/>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685800"/>
          </a:xfrm>
        </p:spPr>
        <p:txBody>
          <a:bodyPr>
            <a:normAutofit fontScale="90000"/>
          </a:bodyPr>
          <a:lstStyle/>
          <a:p>
            <a:r>
              <a:rPr lang="en-US" b="1" dirty="0"/>
              <a:t>NCMAC Top Ten (10) Priorities </a:t>
            </a:r>
            <a:endParaRPr lang="en-US" dirty="0"/>
          </a:p>
        </p:txBody>
      </p:sp>
      <p:sp>
        <p:nvSpPr>
          <p:cNvPr id="3" name="Content Placeholder 2"/>
          <p:cNvSpPr>
            <a:spLocks noGrp="1"/>
          </p:cNvSpPr>
          <p:nvPr>
            <p:ph idx="1"/>
          </p:nvPr>
        </p:nvSpPr>
        <p:spPr>
          <a:xfrm>
            <a:off x="457200" y="2438400"/>
            <a:ext cx="8229600" cy="3962400"/>
          </a:xfrm>
        </p:spPr>
        <p:txBody>
          <a:bodyPr>
            <a:normAutofit fontScale="92500" lnSpcReduction="20000"/>
          </a:bodyPr>
          <a:lstStyle/>
          <a:p>
            <a:pPr marL="457200" indent="-457200">
              <a:buNone/>
              <a:tabLst>
                <a:tab pos="457200" algn="l"/>
              </a:tabLst>
            </a:pPr>
            <a:r>
              <a:rPr lang="en-US" sz="2000" dirty="0" smtClean="0"/>
              <a:t>5.	</a:t>
            </a:r>
            <a:r>
              <a:rPr lang="en-US" sz="2000" dirty="0"/>
              <a:t>Obtain funding for Access Control Points / failing road infrastructure on </a:t>
            </a:r>
            <a:r>
              <a:rPr lang="en-US" sz="2000" dirty="0" smtClean="0"/>
              <a:t>Installations</a:t>
            </a:r>
            <a:endParaRPr lang="en-US" sz="2000" dirty="0"/>
          </a:p>
          <a:p>
            <a:pPr marL="457200" lvl="1" indent="0">
              <a:buNone/>
            </a:pPr>
            <a:r>
              <a:rPr lang="en-US" sz="1800" i="1" dirty="0" smtClean="0"/>
              <a:t>	</a:t>
            </a:r>
            <a:r>
              <a:rPr lang="en-US" sz="1800" b="1" i="1" dirty="0" smtClean="0"/>
              <a:t>Assigned to: </a:t>
            </a:r>
            <a:r>
              <a:rPr lang="en-US" sz="1800" i="1" dirty="0" smtClean="0"/>
              <a:t>Base Sustainability Committee </a:t>
            </a:r>
            <a:r>
              <a:rPr lang="en-US" sz="1800" i="1" dirty="0"/>
              <a:t>w/NCDOT </a:t>
            </a:r>
            <a:r>
              <a:rPr lang="en-US" sz="1800" i="1" dirty="0" smtClean="0"/>
              <a:t>coordination</a:t>
            </a:r>
          </a:p>
          <a:p>
            <a:pPr marL="914400" lvl="1" indent="-457200">
              <a:buNone/>
            </a:pPr>
            <a:r>
              <a:rPr lang="en-US" sz="1800" i="1" dirty="0" smtClean="0"/>
              <a:t>	</a:t>
            </a:r>
            <a:r>
              <a:rPr lang="en-US" sz="1800" b="1" i="1" dirty="0" smtClean="0"/>
              <a:t>Status and action: </a:t>
            </a:r>
            <a:r>
              <a:rPr lang="en-US" sz="1800" dirty="0"/>
              <a:t>Working with NCDOT on top priorities for each installation, legal issues and potential partnerships.</a:t>
            </a:r>
          </a:p>
          <a:p>
            <a:pPr lvl="0">
              <a:buFont typeface="+mj-lt"/>
              <a:buAutoNum type="arabicPeriod"/>
            </a:pPr>
            <a:endParaRPr lang="en-US" sz="1600" i="1" dirty="0"/>
          </a:p>
          <a:p>
            <a:pPr marL="457200" indent="-457200">
              <a:buNone/>
              <a:tabLst>
                <a:tab pos="457200" algn="l"/>
              </a:tabLst>
            </a:pPr>
            <a:r>
              <a:rPr lang="en-US" sz="2000" dirty="0" smtClean="0"/>
              <a:t>6.	</a:t>
            </a:r>
            <a:r>
              <a:rPr lang="en-US" sz="2000" dirty="0"/>
              <a:t>Integrate Veterans, Guard, Reserve, and military dependents into NC workforce</a:t>
            </a:r>
          </a:p>
          <a:p>
            <a:pPr marL="914400" lvl="1" indent="0">
              <a:buNone/>
            </a:pPr>
            <a:r>
              <a:rPr lang="en-US" sz="1800" b="1" i="1" dirty="0" smtClean="0"/>
              <a:t>Assigned to</a:t>
            </a:r>
            <a:r>
              <a:rPr lang="en-US" sz="1800" i="1" dirty="0" smtClean="0"/>
              <a:t>: Economic Development Committee</a:t>
            </a:r>
            <a:endParaRPr lang="en-US" sz="1800" i="1" dirty="0"/>
          </a:p>
          <a:p>
            <a:pPr marL="914400" lvl="1" indent="0">
              <a:buNone/>
            </a:pPr>
            <a:r>
              <a:rPr lang="en-US" sz="1800" b="1" i="1" dirty="0" smtClean="0"/>
              <a:t>Status and action</a:t>
            </a:r>
            <a:r>
              <a:rPr lang="en-US" sz="1800" i="1" dirty="0" smtClean="0"/>
              <a:t>:</a:t>
            </a:r>
            <a:r>
              <a:rPr lang="en-US" sz="1800" dirty="0"/>
              <a:t>  </a:t>
            </a:r>
            <a:r>
              <a:rPr lang="en-US" sz="1800" dirty="0" smtClean="0"/>
              <a:t>1) S761 Signed into law on July 10, 2014 – Ensure credit for Military Education and Training is recognized for Licenses and Certifications</a:t>
            </a:r>
          </a:p>
          <a:p>
            <a:pPr marL="914400" lvl="1" indent="0">
              <a:buNone/>
            </a:pPr>
            <a:r>
              <a:rPr lang="en-US" sz="1800" dirty="0" smtClean="0"/>
              <a:t>2) Veterans Working Group currently has lead on this issue. Focusing efforts on better means to assist Veterans in locating available employment within their qualification, and educating Employers on the skills Veterans have and how best to recruit and hire Veterans. </a:t>
            </a:r>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8</a:t>
            </a:fld>
            <a:endParaRPr lang="en-US" dirty="0"/>
          </a:p>
        </p:txBody>
      </p:sp>
    </p:spTree>
    <p:extLst>
      <p:ext uri="{BB962C8B-B14F-4D97-AF65-F5344CB8AC3E}">
        <p14:creationId xmlns:p14="http://schemas.microsoft.com/office/powerpoint/2010/main" val="266228094"/>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685800"/>
          </a:xfrm>
        </p:spPr>
        <p:txBody>
          <a:bodyPr>
            <a:normAutofit fontScale="90000"/>
          </a:bodyPr>
          <a:lstStyle/>
          <a:p>
            <a:r>
              <a:rPr lang="en-US" b="1" dirty="0"/>
              <a:t>NCMAC Top Ten (10) Priorities </a:t>
            </a:r>
            <a:endParaRPr lang="en-US" dirty="0"/>
          </a:p>
        </p:txBody>
      </p:sp>
      <p:sp>
        <p:nvSpPr>
          <p:cNvPr id="3" name="Content Placeholder 2"/>
          <p:cNvSpPr>
            <a:spLocks noGrp="1"/>
          </p:cNvSpPr>
          <p:nvPr>
            <p:ph idx="1"/>
          </p:nvPr>
        </p:nvSpPr>
        <p:spPr>
          <a:xfrm>
            <a:off x="457200" y="2438400"/>
            <a:ext cx="8229600" cy="3962400"/>
          </a:xfrm>
        </p:spPr>
        <p:txBody>
          <a:bodyPr>
            <a:normAutofit lnSpcReduction="10000"/>
          </a:bodyPr>
          <a:lstStyle/>
          <a:p>
            <a:pPr marL="457200" indent="-457200">
              <a:buNone/>
              <a:tabLst>
                <a:tab pos="457200" algn="l"/>
              </a:tabLst>
            </a:pPr>
            <a:r>
              <a:rPr lang="en-US" sz="2000" dirty="0"/>
              <a:t>7. 	Assist NC Working Lands Group with efforts to preserve land near military installations</a:t>
            </a:r>
          </a:p>
          <a:p>
            <a:pPr marL="457200" lvl="1" indent="0">
              <a:buNone/>
            </a:pPr>
            <a:r>
              <a:rPr lang="en-US" sz="1800" i="1" dirty="0" smtClean="0"/>
              <a:t>	</a:t>
            </a:r>
            <a:r>
              <a:rPr lang="en-US" sz="1800" b="1" i="1" dirty="0" smtClean="0"/>
              <a:t>Assigned to: </a:t>
            </a:r>
            <a:r>
              <a:rPr lang="en-US" sz="1800" i="1" dirty="0"/>
              <a:t>B</a:t>
            </a:r>
            <a:r>
              <a:rPr lang="en-US" sz="1800" i="1" dirty="0" smtClean="0"/>
              <a:t>ase Sustainability </a:t>
            </a:r>
            <a:r>
              <a:rPr lang="en-US" sz="1800" i="1" dirty="0"/>
              <a:t>Committee </a:t>
            </a:r>
            <a:r>
              <a:rPr lang="en-US" sz="1800" i="1" dirty="0" smtClean="0"/>
              <a:t>in coordination </a:t>
            </a:r>
            <a:r>
              <a:rPr lang="en-US" sz="1800" i="1" dirty="0"/>
              <a:t>with </a:t>
            </a:r>
            <a:r>
              <a:rPr lang="en-US" sz="1800" i="1" dirty="0" smtClean="0"/>
              <a:t>DENR</a:t>
            </a:r>
          </a:p>
          <a:p>
            <a:pPr marL="914400" lvl="1" indent="-457200">
              <a:buNone/>
            </a:pPr>
            <a:r>
              <a:rPr lang="en-US" sz="1800" i="1" dirty="0" smtClean="0"/>
              <a:t>	</a:t>
            </a:r>
            <a:r>
              <a:rPr lang="en-US" sz="1800" b="1" i="1" dirty="0" smtClean="0"/>
              <a:t>Status and action: </a:t>
            </a:r>
            <a:r>
              <a:rPr lang="en-US" sz="1800" dirty="0" smtClean="0"/>
              <a:t>1) Working with NC </a:t>
            </a:r>
            <a:r>
              <a:rPr lang="en-US" sz="1800" dirty="0"/>
              <a:t>Working Lands Group </a:t>
            </a:r>
            <a:r>
              <a:rPr lang="en-US" sz="1800" dirty="0" smtClean="0"/>
              <a:t>meeting</a:t>
            </a:r>
          </a:p>
          <a:p>
            <a:pPr marL="914400" lvl="1" indent="-457200">
              <a:buNone/>
            </a:pPr>
            <a:r>
              <a:rPr lang="en-US" sz="1800" dirty="0"/>
              <a:t>	</a:t>
            </a:r>
            <a:r>
              <a:rPr lang="en-US" sz="1800" dirty="0" smtClean="0"/>
              <a:t>2) JLUS study RFP for Seymour Johnson and Dare Bombing Range published on July 17, 2014</a:t>
            </a:r>
          </a:p>
          <a:p>
            <a:pPr marL="914400" lvl="1" indent="-457200">
              <a:buNone/>
            </a:pPr>
            <a:r>
              <a:rPr lang="en-US" sz="1800" dirty="0"/>
              <a:t>	</a:t>
            </a:r>
            <a:r>
              <a:rPr lang="en-US" sz="1800" dirty="0" smtClean="0"/>
              <a:t>3) Working on possibility of moving some endangered species from Camp Lejeune and Fort Bragg to Bear Gardens</a:t>
            </a:r>
            <a:endParaRPr lang="en-US" sz="1800" dirty="0"/>
          </a:p>
          <a:p>
            <a:pPr marL="0" lvl="0" indent="0">
              <a:buNone/>
            </a:pPr>
            <a:endParaRPr lang="en-US" sz="1600" i="1" dirty="0"/>
          </a:p>
          <a:p>
            <a:pPr marL="457200" lvl="0" indent="-457200">
              <a:buNone/>
              <a:tabLst>
                <a:tab pos="457200" algn="l"/>
              </a:tabLst>
            </a:pPr>
            <a:r>
              <a:rPr lang="en-US" sz="2000" i="1" dirty="0"/>
              <a:t>8.	Leverage Federal, State, and Local funds for National Guard Infrastructure Improvement and Veteran / Service Member Programs</a:t>
            </a:r>
          </a:p>
          <a:p>
            <a:pPr marL="914400" lvl="1" indent="0">
              <a:buNone/>
            </a:pPr>
            <a:r>
              <a:rPr lang="en-US" sz="1800" b="1" i="1" dirty="0" smtClean="0"/>
              <a:t>Assigned to</a:t>
            </a:r>
            <a:r>
              <a:rPr lang="en-US" sz="1800" i="1" dirty="0" smtClean="0"/>
              <a:t>: </a:t>
            </a:r>
            <a:r>
              <a:rPr lang="en-US" sz="1800" dirty="0"/>
              <a:t>Legislative Affairs</a:t>
            </a:r>
            <a:r>
              <a:rPr lang="en-US" sz="1800" i="1" dirty="0" smtClean="0"/>
              <a:t> Committee  </a:t>
            </a:r>
            <a:endParaRPr lang="en-US" sz="1800" i="1" dirty="0"/>
          </a:p>
          <a:p>
            <a:pPr marL="914400" lvl="1" indent="0">
              <a:buNone/>
            </a:pPr>
            <a:r>
              <a:rPr lang="en-US" sz="1800" b="1" i="1" dirty="0" smtClean="0"/>
              <a:t>Status and action</a:t>
            </a:r>
            <a:r>
              <a:rPr lang="en-US" sz="1800" i="1" dirty="0" smtClean="0"/>
              <a:t>:</a:t>
            </a:r>
            <a:r>
              <a:rPr lang="en-US" sz="1800" dirty="0"/>
              <a:t> </a:t>
            </a:r>
            <a:r>
              <a:rPr lang="en-US" sz="1800" dirty="0" smtClean="0"/>
              <a:t> Part of the Base Budget Appropriations Bill for 2014</a:t>
            </a:r>
            <a:endParaRPr lang="en-US" sz="1800" dirty="0"/>
          </a:p>
        </p:txBody>
      </p:sp>
      <p:sp>
        <p:nvSpPr>
          <p:cNvPr id="4" name="Slide Number Placeholder 3"/>
          <p:cNvSpPr>
            <a:spLocks noGrp="1"/>
          </p:cNvSpPr>
          <p:nvPr>
            <p:ph type="sldNum" sz="quarter" idx="12"/>
          </p:nvPr>
        </p:nvSpPr>
        <p:spPr/>
        <p:txBody>
          <a:bodyPr/>
          <a:lstStyle/>
          <a:p>
            <a:pPr>
              <a:defRPr/>
            </a:pPr>
            <a:fld id="{4A578343-8A6D-4CDE-B2C7-8338988A96AF}" type="slidenum">
              <a:rPr lang="en-US" smtClean="0"/>
              <a:pPr>
                <a:defRPr/>
              </a:pPr>
              <a:t>9</a:t>
            </a:fld>
            <a:endParaRPr lang="en-US" dirty="0"/>
          </a:p>
        </p:txBody>
      </p:sp>
    </p:spTree>
    <p:extLst>
      <p:ext uri="{BB962C8B-B14F-4D97-AF65-F5344CB8AC3E}">
        <p14:creationId xmlns:p14="http://schemas.microsoft.com/office/powerpoint/2010/main" val="2315286341"/>
      </p:ext>
    </p:extLst>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3467</TotalTime>
  <Words>1729</Words>
  <Application>Microsoft Office PowerPoint</Application>
  <PresentationFormat>On-screen Show (4:3)</PresentationFormat>
  <Paragraphs>323</Paragraphs>
  <Slides>31</Slides>
  <Notes>2</Notes>
  <HiddenSlides>18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Slide</vt:lpstr>
      <vt:lpstr>North Carolina Military Affairs Commission (NCMAC) Update Brief</vt:lpstr>
      <vt:lpstr>Goal for NC – be the most military  friendly state in the country</vt:lpstr>
      <vt:lpstr>NCMAC PURPOSE:  </vt:lpstr>
      <vt:lpstr>Committees</vt:lpstr>
      <vt:lpstr>PowerPoint Presentation</vt:lpstr>
      <vt:lpstr>NCMAC Top Ten (10) Priorities </vt:lpstr>
      <vt:lpstr>NCMAC Top Ten (10) Priorities </vt:lpstr>
      <vt:lpstr>NCMAC Top Ten (10) Priorities </vt:lpstr>
      <vt:lpstr>NCMAC Top Ten (10) Priorities </vt:lpstr>
      <vt:lpstr>NCMAC Top Ten (10) Priorities </vt:lpstr>
      <vt:lpstr>   Summary</vt:lpstr>
      <vt:lpstr>Questions?</vt:lpstr>
      <vt:lpstr>Back Up SLIDES</vt:lpstr>
      <vt:lpstr>Second only to Agriculture, North Carolina’s Defense Economy Quietly Impacts Businesses Across the State </vt:lpstr>
      <vt:lpstr>North Carolina’s Military Presence is Unrivaled and has a Dramatic Impact on our State’s Security, Economy, and our Way of Life</vt:lpstr>
      <vt:lpstr>NC Veteran Population</vt:lpstr>
      <vt:lpstr>Department Military Awareness Coordinators</vt:lpstr>
      <vt:lpstr>At Large Delegates  (Committee assignments) </vt:lpstr>
      <vt:lpstr>Fort Bragg Area Delegates (Committee assignments) </vt:lpstr>
      <vt:lpstr>Camp Lejuene &amp; New River MCAS Area Delegates  (Committee assignments) </vt:lpstr>
      <vt:lpstr>Cherry Point MCAS Area Delegates  (Committee assignments) </vt:lpstr>
      <vt:lpstr>Seymour Johnson AFB Area Delegates  (Committee assignments) </vt:lpstr>
      <vt:lpstr>Elizabeth City US Coast Guard Area Delegates  (Committee assignments) </vt:lpstr>
      <vt:lpstr>NCMAC Legislative Best Practice Review</vt:lpstr>
      <vt:lpstr>NCMAC Legislative Best Practice Review</vt:lpstr>
      <vt:lpstr>Functions of the Commission</vt:lpstr>
      <vt:lpstr>Military Affairs Commission Process</vt:lpstr>
      <vt:lpstr>BRAC Preparation</vt:lpstr>
      <vt:lpstr>NCMAC Key Accomplishments</vt:lpstr>
      <vt:lpstr>NCMAC Legislative Priorities</vt:lpstr>
      <vt:lpstr>Legislative Actions for Military In-Progress</vt:lpstr>
    </vt:vector>
  </TitlesOfParts>
  <Company>Office of the Governor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 The Most Military Friendly State</dc:title>
  <dc:creator>alichtne</dc:creator>
  <cp:lastModifiedBy>State of NC</cp:lastModifiedBy>
  <cp:revision>339</cp:revision>
  <cp:lastPrinted>2014-05-27T19:22:11Z</cp:lastPrinted>
  <dcterms:created xsi:type="dcterms:W3CDTF">2008-12-01T20:57:15Z</dcterms:created>
  <dcterms:modified xsi:type="dcterms:W3CDTF">2014-07-23T19:18:59Z</dcterms:modified>
</cp:coreProperties>
</file>